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4"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150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473793337"/>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
        <p:cNvGrpSpPr/>
        <p:nvPr/>
      </p:nvGrpSpPr>
      <p:grpSpPr>
        <a:xfrm>
          <a:off x="0" y="0"/>
          <a:ext cx="0" cy="0"/>
          <a:chOff x="0" y="0"/>
          <a:chExt cx="0" cy="0"/>
        </a:xfrm>
      </p:grpSpPr>
      <p:sp>
        <p:nvSpPr>
          <p:cNvPr id="33" name="Shape 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 name="Shape 3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5709891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Shape 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 name="Shape 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35226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Shape 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0" name="Shape 5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720716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187121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7" name="Shape 6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219523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105122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1" name="Shape 8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1726408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2" name="Shape 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8483925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3" name="Shape 1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689499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Shape 11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1" name="Shape 11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958927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 name="Shape 11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1045219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1"/>
        <p:cNvGrpSpPr/>
        <p:nvPr/>
      </p:nvGrpSpPr>
      <p:grpSpPr>
        <a:xfrm>
          <a:off x="0" y="0"/>
          <a:ext cx="0" cy="0"/>
          <a:chOff x="0" y="0"/>
          <a:chExt cx="0" cy="0"/>
        </a:xfrm>
      </p:grpSpPr>
      <p:sp>
        <p:nvSpPr>
          <p:cNvPr id="12" name="Shape 12"/>
          <p:cNvSpPr txBox="1">
            <a:spLocks noGrp="1"/>
          </p:cNvSpPr>
          <p:nvPr>
            <p:ph type="subTitle" idx="1"/>
          </p:nvPr>
        </p:nvSpPr>
        <p:spPr>
          <a:xfrm>
            <a:off x="685800" y="3786737"/>
            <a:ext cx="7772400" cy="1046400"/>
          </a:xfrm>
          <a:prstGeom prst="rect">
            <a:avLst/>
          </a:prstGeom>
        </p:spPr>
        <p:txBody>
          <a:bodyPr lIns="91425" tIns="91425" rIns="91425" bIns="91425" anchor="t" anchorCtr="0"/>
          <a:lstStyle>
            <a:lvl1pPr lvl="0" algn="ctr">
              <a:spcBef>
                <a:spcPts val="0"/>
              </a:spcBef>
              <a:buClr>
                <a:schemeClr val="dk2"/>
              </a:buClr>
              <a:buNone/>
              <a:defRPr>
                <a:solidFill>
                  <a:schemeClr val="dk2"/>
                </a:solidFill>
              </a:defRPr>
            </a:lvl1pPr>
            <a:lvl2pPr lvl="1" algn="ctr">
              <a:spcBef>
                <a:spcPts val="0"/>
              </a:spcBef>
              <a:buClr>
                <a:schemeClr val="dk2"/>
              </a:buClr>
              <a:buSzPct val="100000"/>
              <a:buNone/>
              <a:defRPr sz="3000">
                <a:solidFill>
                  <a:schemeClr val="dk2"/>
                </a:solidFill>
              </a:defRPr>
            </a:lvl2pPr>
            <a:lvl3pPr lvl="2" algn="ctr">
              <a:spcBef>
                <a:spcPts val="0"/>
              </a:spcBef>
              <a:buClr>
                <a:schemeClr val="dk2"/>
              </a:buClr>
              <a:buSzPct val="100000"/>
              <a:buNone/>
              <a:defRPr sz="3000">
                <a:solidFill>
                  <a:schemeClr val="dk2"/>
                </a:solidFill>
              </a:defRPr>
            </a:lvl3pPr>
            <a:lvl4pPr lvl="3" algn="ctr">
              <a:spcBef>
                <a:spcPts val="0"/>
              </a:spcBef>
              <a:buClr>
                <a:schemeClr val="dk2"/>
              </a:buClr>
              <a:buSzPct val="100000"/>
              <a:buNone/>
              <a:defRPr sz="3000">
                <a:solidFill>
                  <a:schemeClr val="dk2"/>
                </a:solidFill>
              </a:defRPr>
            </a:lvl4pPr>
            <a:lvl5pPr lvl="4" algn="ctr">
              <a:spcBef>
                <a:spcPts val="0"/>
              </a:spcBef>
              <a:buClr>
                <a:schemeClr val="dk2"/>
              </a:buClr>
              <a:buSzPct val="100000"/>
              <a:buNone/>
              <a:defRPr sz="3000">
                <a:solidFill>
                  <a:schemeClr val="dk2"/>
                </a:solidFill>
              </a:defRPr>
            </a:lvl5pPr>
            <a:lvl6pPr lvl="5" algn="ctr">
              <a:spcBef>
                <a:spcPts val="0"/>
              </a:spcBef>
              <a:buClr>
                <a:schemeClr val="dk2"/>
              </a:buClr>
              <a:buSzPct val="100000"/>
              <a:buNone/>
              <a:defRPr sz="3000">
                <a:solidFill>
                  <a:schemeClr val="dk2"/>
                </a:solidFill>
              </a:defRPr>
            </a:lvl6pPr>
            <a:lvl7pPr lvl="6" algn="ctr">
              <a:spcBef>
                <a:spcPts val="0"/>
              </a:spcBef>
              <a:buClr>
                <a:schemeClr val="dk2"/>
              </a:buClr>
              <a:buSzPct val="100000"/>
              <a:buNone/>
              <a:defRPr sz="3000">
                <a:solidFill>
                  <a:schemeClr val="dk2"/>
                </a:solidFill>
              </a:defRPr>
            </a:lvl7pPr>
            <a:lvl8pPr lvl="7" algn="ctr">
              <a:spcBef>
                <a:spcPts val="0"/>
              </a:spcBef>
              <a:buClr>
                <a:schemeClr val="dk2"/>
              </a:buClr>
              <a:buSzPct val="100000"/>
              <a:buNone/>
              <a:defRPr sz="3000">
                <a:solidFill>
                  <a:schemeClr val="dk2"/>
                </a:solidFill>
              </a:defRPr>
            </a:lvl8pPr>
            <a:lvl9pPr lvl="8" algn="ctr">
              <a:spcBef>
                <a:spcPts val="0"/>
              </a:spcBef>
              <a:buClr>
                <a:schemeClr val="dk2"/>
              </a:buClr>
              <a:buSzPct val="100000"/>
              <a:buNone/>
              <a:defRPr sz="3000">
                <a:solidFill>
                  <a:schemeClr val="dk2"/>
                </a:solidFill>
              </a:defRPr>
            </a:lvl9pPr>
          </a:lstStyle>
          <a:p>
            <a:endParaRPr/>
          </a:p>
        </p:txBody>
      </p:sp>
      <p:sp>
        <p:nvSpPr>
          <p:cNvPr id="13" name="Shape 13"/>
          <p:cNvSpPr txBox="1">
            <a:spLocks noGrp="1"/>
          </p:cNvSpPr>
          <p:nvPr>
            <p:ph type="ctrTitle"/>
          </p:nvPr>
        </p:nvSpPr>
        <p:spPr>
          <a:xfrm>
            <a:off x="685800" y="2111123"/>
            <a:ext cx="7772400" cy="1546500"/>
          </a:xfrm>
          <a:prstGeom prst="rect">
            <a:avLst/>
          </a:prstGeom>
        </p:spPr>
        <p:txBody>
          <a:bodyPr lIns="91425" tIns="91425" rIns="91425" bIns="91425" anchor="b" anchorCtr="0"/>
          <a:lstStyle>
            <a:lvl1pPr lvl="0" algn="ctr">
              <a:spcBef>
                <a:spcPts val="0"/>
              </a:spcBef>
              <a:buSzPct val="100000"/>
              <a:defRPr sz="4800"/>
            </a:lvl1pPr>
            <a:lvl2pPr lvl="1" algn="ctr">
              <a:spcBef>
                <a:spcPts val="0"/>
              </a:spcBef>
              <a:buSzPct val="100000"/>
              <a:defRPr sz="4800"/>
            </a:lvl2pPr>
            <a:lvl3pPr lvl="2" algn="ctr">
              <a:spcBef>
                <a:spcPts val="0"/>
              </a:spcBef>
              <a:buSzPct val="100000"/>
              <a:defRPr sz="4800"/>
            </a:lvl3pPr>
            <a:lvl4pPr lvl="3" algn="ctr">
              <a:spcBef>
                <a:spcPts val="0"/>
              </a:spcBef>
              <a:buSzPct val="100000"/>
              <a:defRPr sz="4800"/>
            </a:lvl4pPr>
            <a:lvl5pPr lvl="4" algn="ctr">
              <a:spcBef>
                <a:spcPts val="0"/>
              </a:spcBef>
              <a:buSzPct val="100000"/>
              <a:defRPr sz="4800"/>
            </a:lvl5pPr>
            <a:lvl6pPr lvl="5" algn="ctr">
              <a:spcBef>
                <a:spcPts val="0"/>
              </a:spcBef>
              <a:buSzPct val="100000"/>
              <a:defRPr sz="4800"/>
            </a:lvl6pPr>
            <a:lvl7pPr lvl="6" algn="ctr">
              <a:spcBef>
                <a:spcPts val="0"/>
              </a:spcBef>
              <a:buSzPct val="100000"/>
              <a:defRPr sz="4800"/>
            </a:lvl7pPr>
            <a:lvl8pPr lvl="7" algn="ctr">
              <a:spcBef>
                <a:spcPts val="0"/>
              </a:spcBef>
              <a:buSzPct val="100000"/>
              <a:defRPr sz="4800"/>
            </a:lvl8pPr>
            <a:lvl9pPr lvl="8" algn="ctr">
              <a:spcBef>
                <a:spcPts val="0"/>
              </a:spcBef>
              <a:buSzPct val="100000"/>
              <a:defRPr sz="4800"/>
            </a:lvl9pPr>
          </a:lstStyle>
          <a:p>
            <a:endParaRPr/>
          </a:p>
        </p:txBody>
      </p:sp>
      <p:sp>
        <p:nvSpPr>
          <p:cNvPr id="14" name="Shape 14"/>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5"/>
        <p:cNvGrpSpPr/>
        <p:nvPr/>
      </p:nvGrpSpPr>
      <p:grpSpPr>
        <a:xfrm>
          <a:off x="0" y="0"/>
          <a:ext cx="0" cy="0"/>
          <a:chOff x="0" y="0"/>
          <a:chExt cx="0" cy="0"/>
        </a:xfrm>
      </p:grpSpPr>
      <p:sp>
        <p:nvSpPr>
          <p:cNvPr id="16" name="Shape 16"/>
          <p:cNvSpPr txBox="1">
            <a:spLocks noGrp="1"/>
          </p:cNvSpPr>
          <p:nvPr>
            <p:ph type="title"/>
          </p:nvPr>
        </p:nvSpPr>
        <p:spPr>
          <a:xfrm>
            <a:off x="457200" y="274637"/>
            <a:ext cx="8229600" cy="1143299"/>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7" name="Shape 17"/>
          <p:cNvSpPr txBox="1">
            <a:spLocks noGrp="1"/>
          </p:cNvSpPr>
          <p:nvPr>
            <p:ph type="body" idx="1"/>
          </p:nvPr>
        </p:nvSpPr>
        <p:spPr>
          <a:xfrm>
            <a:off x="457200" y="1600200"/>
            <a:ext cx="8229600" cy="4967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9"/>
        <p:cNvGrpSpPr/>
        <p:nvPr/>
      </p:nvGrpSpPr>
      <p:grpSpPr>
        <a:xfrm>
          <a:off x="0" y="0"/>
          <a:ext cx="0" cy="0"/>
          <a:chOff x="0" y="0"/>
          <a:chExt cx="0" cy="0"/>
        </a:xfrm>
      </p:grpSpPr>
      <p:sp>
        <p:nvSpPr>
          <p:cNvPr id="20" name="Shape 20"/>
          <p:cNvSpPr txBox="1">
            <a:spLocks noGrp="1"/>
          </p:cNvSpPr>
          <p:nvPr>
            <p:ph type="title"/>
          </p:nvPr>
        </p:nvSpPr>
        <p:spPr>
          <a:xfrm>
            <a:off x="457200" y="274637"/>
            <a:ext cx="8229600" cy="1143299"/>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1" name="Shape 21"/>
          <p:cNvSpPr txBox="1">
            <a:spLocks noGrp="1"/>
          </p:cNvSpPr>
          <p:nvPr>
            <p:ph type="body" idx="1"/>
          </p:nvPr>
        </p:nvSpPr>
        <p:spPr>
          <a:xfrm>
            <a:off x="457200" y="1600200"/>
            <a:ext cx="3994500" cy="4967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2"/>
          </p:nvPr>
        </p:nvSpPr>
        <p:spPr>
          <a:xfrm>
            <a:off x="4692273" y="1600200"/>
            <a:ext cx="3994500" cy="4967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3" name="Shape 23"/>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74637"/>
            <a:ext cx="8229600" cy="1143299"/>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6" name="Shape 26"/>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27"/>
        <p:cNvGrpSpPr/>
        <p:nvPr/>
      </p:nvGrpSpPr>
      <p:grpSpPr>
        <a:xfrm>
          <a:off x="0" y="0"/>
          <a:ext cx="0" cy="0"/>
          <a:chOff x="0" y="0"/>
          <a:chExt cx="0" cy="0"/>
        </a:xfrm>
      </p:grpSpPr>
      <p:sp>
        <p:nvSpPr>
          <p:cNvPr id="28" name="Shape 28"/>
          <p:cNvSpPr txBox="1">
            <a:spLocks noGrp="1"/>
          </p:cNvSpPr>
          <p:nvPr>
            <p:ph type="body" idx="1"/>
          </p:nvPr>
        </p:nvSpPr>
        <p:spPr>
          <a:xfrm>
            <a:off x="457200" y="5875078"/>
            <a:ext cx="8229600" cy="692700"/>
          </a:xfrm>
          <a:prstGeom prst="rect">
            <a:avLst/>
          </a:prstGeom>
        </p:spPr>
        <p:txBody>
          <a:bodyPr lIns="91425" tIns="91425" rIns="91425" bIns="91425" anchor="t" anchorCtr="0"/>
          <a:lstStyle>
            <a:lvl1pPr lvl="0" algn="ctr">
              <a:spcBef>
                <a:spcPts val="0"/>
              </a:spcBef>
              <a:buClr>
                <a:schemeClr val="dk1"/>
              </a:buClr>
              <a:buSzPct val="100000"/>
              <a:buNone/>
              <a:defRPr sz="1800">
                <a:solidFill>
                  <a:schemeClr val="dk1"/>
                </a:solidFill>
              </a:defRPr>
            </a:lvl1pPr>
          </a:lstStyle>
          <a:p>
            <a:endParaRPr/>
          </a:p>
        </p:txBody>
      </p:sp>
      <p:sp>
        <p:nvSpPr>
          <p:cNvPr id="29" name="Shape 29"/>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0"/>
        <p:cNvGrpSpPr/>
        <p:nvPr/>
      </p:nvGrpSpPr>
      <p:grpSpPr>
        <a:xfrm>
          <a:off x="0" y="0"/>
          <a:ext cx="0" cy="0"/>
          <a:chOff x="0" y="0"/>
          <a:chExt cx="0" cy="0"/>
        </a:xfrm>
      </p:grpSpPr>
      <p:sp>
        <p:nvSpPr>
          <p:cNvPr id="31" name="Shape 31"/>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30000">
              <a:schemeClr val="lt1"/>
            </a:gs>
            <a:gs pos="100000">
              <a:schemeClr val="lt2"/>
            </a:gs>
          </a:gsLst>
          <a:path path="circle">
            <a:fillToRect l="50000" t="50000" r="50000" b="50000"/>
          </a:path>
          <a:tileRect/>
        </a:gra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57200" y="274637"/>
            <a:ext cx="8229600" cy="1143299"/>
          </a:xfrm>
          <a:prstGeom prst="rect">
            <a:avLst/>
          </a:prstGeom>
          <a:noFill/>
          <a:ln>
            <a:noFill/>
          </a:ln>
        </p:spPr>
        <p:txBody>
          <a:bodyPr lIns="91425" tIns="91425" rIns="91425" bIns="91425" anchor="b" anchorCtr="0"/>
          <a:lstStyle>
            <a:lvl1pPr lvl="0">
              <a:spcBef>
                <a:spcPts val="0"/>
              </a:spcBef>
              <a:buClr>
                <a:schemeClr val="dk1"/>
              </a:buClr>
              <a:buSzPct val="100000"/>
              <a:buNone/>
              <a:defRPr sz="3600" b="1">
                <a:solidFill>
                  <a:schemeClr val="dk1"/>
                </a:solidFill>
              </a:defRPr>
            </a:lvl1pPr>
            <a:lvl2pPr lvl="1">
              <a:spcBef>
                <a:spcPts val="0"/>
              </a:spcBef>
              <a:buClr>
                <a:schemeClr val="dk1"/>
              </a:buClr>
              <a:buSzPct val="100000"/>
              <a:buNone/>
              <a:defRPr sz="3600" b="1">
                <a:solidFill>
                  <a:schemeClr val="dk1"/>
                </a:solidFill>
              </a:defRPr>
            </a:lvl2pPr>
            <a:lvl3pPr lvl="2">
              <a:spcBef>
                <a:spcPts val="0"/>
              </a:spcBef>
              <a:buClr>
                <a:schemeClr val="dk1"/>
              </a:buClr>
              <a:buSzPct val="100000"/>
              <a:buNone/>
              <a:defRPr sz="3600" b="1">
                <a:solidFill>
                  <a:schemeClr val="dk1"/>
                </a:solidFill>
              </a:defRPr>
            </a:lvl3pPr>
            <a:lvl4pPr lvl="3">
              <a:spcBef>
                <a:spcPts val="0"/>
              </a:spcBef>
              <a:buClr>
                <a:schemeClr val="dk1"/>
              </a:buClr>
              <a:buSzPct val="100000"/>
              <a:buNone/>
              <a:defRPr sz="3600" b="1">
                <a:solidFill>
                  <a:schemeClr val="dk1"/>
                </a:solidFill>
              </a:defRPr>
            </a:lvl4pPr>
            <a:lvl5pPr lvl="4">
              <a:spcBef>
                <a:spcPts val="0"/>
              </a:spcBef>
              <a:buClr>
                <a:schemeClr val="dk1"/>
              </a:buClr>
              <a:buSzPct val="100000"/>
              <a:buNone/>
              <a:defRPr sz="3600" b="1">
                <a:solidFill>
                  <a:schemeClr val="dk1"/>
                </a:solidFill>
              </a:defRPr>
            </a:lvl5pPr>
            <a:lvl6pPr lvl="5">
              <a:spcBef>
                <a:spcPts val="0"/>
              </a:spcBef>
              <a:buClr>
                <a:schemeClr val="dk1"/>
              </a:buClr>
              <a:buSzPct val="100000"/>
              <a:buNone/>
              <a:defRPr sz="3600" b="1">
                <a:solidFill>
                  <a:schemeClr val="dk1"/>
                </a:solidFill>
              </a:defRPr>
            </a:lvl6pPr>
            <a:lvl7pPr lvl="6">
              <a:spcBef>
                <a:spcPts val="0"/>
              </a:spcBef>
              <a:buClr>
                <a:schemeClr val="dk1"/>
              </a:buClr>
              <a:buSzPct val="100000"/>
              <a:buNone/>
              <a:defRPr sz="3600" b="1">
                <a:solidFill>
                  <a:schemeClr val="dk1"/>
                </a:solidFill>
              </a:defRPr>
            </a:lvl7pPr>
            <a:lvl8pPr lvl="7">
              <a:spcBef>
                <a:spcPts val="0"/>
              </a:spcBef>
              <a:buClr>
                <a:schemeClr val="dk1"/>
              </a:buClr>
              <a:buSzPct val="100000"/>
              <a:buNone/>
              <a:defRPr sz="3600" b="1">
                <a:solidFill>
                  <a:schemeClr val="dk1"/>
                </a:solidFill>
              </a:defRPr>
            </a:lvl8pPr>
            <a:lvl9pPr lvl="8">
              <a:spcBef>
                <a:spcPts val="0"/>
              </a:spcBef>
              <a:buClr>
                <a:schemeClr val="dk1"/>
              </a:buClr>
              <a:buSzPct val="100000"/>
              <a:buNone/>
              <a:defRPr sz="3600" b="1">
                <a:solidFill>
                  <a:schemeClr val="dk1"/>
                </a:solidFill>
              </a:defRPr>
            </a:lvl9pPr>
          </a:lstStyle>
          <a:p>
            <a:endParaRPr/>
          </a:p>
        </p:txBody>
      </p:sp>
      <p:sp>
        <p:nvSpPr>
          <p:cNvPr id="7" name="Shape 7"/>
          <p:cNvSpPr txBox="1">
            <a:spLocks noGrp="1"/>
          </p:cNvSpPr>
          <p:nvPr>
            <p:ph type="body" idx="1"/>
          </p:nvPr>
        </p:nvSpPr>
        <p:spPr>
          <a:xfrm>
            <a:off x="457200" y="1600200"/>
            <a:ext cx="8229600" cy="4967700"/>
          </a:xfrm>
          <a:prstGeom prst="rect">
            <a:avLst/>
          </a:prstGeom>
          <a:noFill/>
          <a:ln>
            <a:noFill/>
          </a:ln>
        </p:spPr>
        <p:txBody>
          <a:bodyPr lIns="91425" tIns="91425" rIns="91425" bIns="91425" anchor="t" anchorCtr="0"/>
          <a:lstStyle>
            <a:lvl1pPr lvl="0">
              <a:spcBef>
                <a:spcPts val="600"/>
              </a:spcBef>
              <a:buSzPct val="100000"/>
              <a:defRPr sz="3000"/>
            </a:lvl1pPr>
            <a:lvl2pPr lvl="1">
              <a:spcBef>
                <a:spcPts val="480"/>
              </a:spcBef>
              <a:buSzPct val="100000"/>
              <a:defRPr sz="2400"/>
            </a:lvl2pPr>
            <a:lvl3pPr lvl="2">
              <a:spcBef>
                <a:spcPts val="480"/>
              </a:spcBef>
              <a:buSzPct val="100000"/>
              <a:defRPr sz="2400"/>
            </a:lvl3pPr>
            <a:lvl4pPr lvl="3">
              <a:spcBef>
                <a:spcPts val="360"/>
              </a:spcBef>
              <a:buSzPct val="100000"/>
              <a:defRPr sz="1800"/>
            </a:lvl4pPr>
            <a:lvl5pPr lvl="4">
              <a:spcBef>
                <a:spcPts val="360"/>
              </a:spcBef>
              <a:buSzPct val="100000"/>
              <a:defRPr sz="1800"/>
            </a:lvl5pPr>
            <a:lvl6pPr lvl="5">
              <a:spcBef>
                <a:spcPts val="360"/>
              </a:spcBef>
              <a:buSzPct val="100000"/>
              <a:defRPr sz="1800"/>
            </a:lvl6pPr>
            <a:lvl7pPr lvl="6">
              <a:spcBef>
                <a:spcPts val="360"/>
              </a:spcBef>
              <a:buSzPct val="100000"/>
              <a:defRPr sz="1800"/>
            </a:lvl7pPr>
            <a:lvl8pPr lvl="7">
              <a:spcBef>
                <a:spcPts val="360"/>
              </a:spcBef>
              <a:buSzPct val="100000"/>
              <a:defRPr sz="1800"/>
            </a:lvl8pPr>
            <a:lvl9pPr lvl="8">
              <a:spcBef>
                <a:spcPts val="360"/>
              </a:spcBef>
              <a:buSzPct val="100000"/>
              <a:defRPr sz="1800"/>
            </a:lvl9pPr>
          </a:lstStyle>
          <a:p>
            <a:endParaRPr/>
          </a:p>
        </p:txBody>
      </p:sp>
      <p:sp>
        <p:nvSpPr>
          <p:cNvPr id="8" name="Shape 8"/>
          <p:cNvSpPr txBox="1">
            <a:spLocks noGrp="1"/>
          </p:cNvSpPr>
          <p:nvPr>
            <p:ph type="sldNum" idx="12"/>
          </p:nvPr>
        </p:nvSpPr>
        <p:spPr>
          <a:xfrm>
            <a:off x="8556791" y="6333134"/>
            <a:ext cx="548699" cy="524699"/>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300">
                <a:solidFill>
                  <a:schemeClr val="dk1"/>
                </a:solidFill>
              </a:rPr>
              <a:t>‹#›</a:t>
            </a:fld>
            <a:endParaRPr lang="en" sz="1300">
              <a:solidFill>
                <a:schemeClr val="dk1"/>
              </a:solidFill>
            </a:endParaRPr>
          </a:p>
        </p:txBody>
      </p:sp>
      <p:sp>
        <p:nvSpPr>
          <p:cNvPr id="9" name="Shape 9"/>
          <p:cNvSpPr txBox="1"/>
          <p:nvPr/>
        </p:nvSpPr>
        <p:spPr>
          <a:xfrm>
            <a:off x="0" y="0"/>
            <a:ext cx="7632600" cy="524700"/>
          </a:xfrm>
          <a:prstGeom prst="rect">
            <a:avLst/>
          </a:prstGeom>
          <a:noFill/>
          <a:ln>
            <a:noFill/>
          </a:ln>
        </p:spPr>
        <p:txBody>
          <a:bodyPr lIns="91425" tIns="91425" rIns="91425" bIns="91425" anchor="ctr" anchorCtr="0">
            <a:noAutofit/>
          </a:bodyPr>
          <a:lstStyle/>
          <a:p>
            <a:pPr lvl="0" rtl="0">
              <a:spcBef>
                <a:spcPts val="0"/>
              </a:spcBef>
              <a:buNone/>
            </a:pPr>
            <a:r>
              <a:rPr lang="en">
                <a:solidFill>
                  <a:schemeClr val="dk1"/>
                </a:solidFill>
              </a:rPr>
              <a:t>Obj: (Standard 8.1 and RH 8.4) Los estudiantes serán capaces de identificar y explicar los factores push-pull para la migración Inglés a América del Norte</a:t>
            </a:r>
          </a:p>
        </p:txBody>
      </p:sp>
      <p:sp>
        <p:nvSpPr>
          <p:cNvPr id="10" name="Shape 10"/>
          <p:cNvSpPr txBox="1"/>
          <p:nvPr/>
        </p:nvSpPr>
        <p:spPr>
          <a:xfrm>
            <a:off x="8368275" y="0"/>
            <a:ext cx="775800" cy="289200"/>
          </a:xfrm>
          <a:prstGeom prst="rect">
            <a:avLst/>
          </a:prstGeom>
          <a:noFill/>
          <a:ln>
            <a:noFill/>
          </a:ln>
        </p:spPr>
        <p:txBody>
          <a:bodyPr lIns="91425" tIns="91425" rIns="91425" bIns="91425" anchor="t" anchorCtr="0">
            <a:noAutofit/>
          </a:bodyPr>
          <a:lstStyle/>
          <a:p>
            <a:pPr lvl="0">
              <a:spcBef>
                <a:spcPts val="0"/>
              </a:spcBef>
              <a:buNone/>
            </a:pPr>
            <a:r>
              <a:rPr lang="en" b="1">
                <a:solidFill>
                  <a:srgbClr val="FF0000"/>
                </a:solidFill>
              </a:rPr>
              <a:t>9/1/16</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f.tqn.com/y/create/1/S/F/o/P/-/the-13-american-colonies.jp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hushpuppynation.com/wp-content/uploads/2008/11/arriving-jamestown.jp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hyperlink" Target="http://www.landofthebrave.info/images/servants-colonists-america.jp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35"/>
        <p:cNvGrpSpPr/>
        <p:nvPr/>
      </p:nvGrpSpPr>
      <p:grpSpPr>
        <a:xfrm>
          <a:off x="0" y="0"/>
          <a:ext cx="0" cy="0"/>
          <a:chOff x="0" y="0"/>
          <a:chExt cx="0" cy="0"/>
        </a:xfrm>
      </p:grpSpPr>
      <p:sp>
        <p:nvSpPr>
          <p:cNvPr id="36" name="Shape 36"/>
          <p:cNvSpPr txBox="1">
            <a:spLocks noGrp="1"/>
          </p:cNvSpPr>
          <p:nvPr>
            <p:ph type="ctrTitle"/>
          </p:nvPr>
        </p:nvSpPr>
        <p:spPr>
          <a:xfrm>
            <a:off x="759500" y="453049"/>
            <a:ext cx="7772400" cy="663000"/>
          </a:xfrm>
          <a:prstGeom prst="rect">
            <a:avLst/>
          </a:prstGeom>
        </p:spPr>
        <p:txBody>
          <a:bodyPr lIns="91425" tIns="91425" rIns="91425" bIns="91425" anchor="b" anchorCtr="0">
            <a:noAutofit/>
          </a:bodyPr>
          <a:lstStyle/>
          <a:p>
            <a:pPr lvl="0">
              <a:spcBef>
                <a:spcPts val="0"/>
              </a:spcBef>
              <a:buNone/>
            </a:pPr>
            <a:r>
              <a:rPr lang="en" sz="3600"/>
              <a:t>Jueves, 01 de septiembre 2016</a:t>
            </a:r>
          </a:p>
        </p:txBody>
      </p:sp>
      <p:sp>
        <p:nvSpPr>
          <p:cNvPr id="37" name="Shape 37"/>
          <p:cNvSpPr txBox="1">
            <a:spLocks noGrp="1"/>
          </p:cNvSpPr>
          <p:nvPr>
            <p:ph type="subTitle" idx="1"/>
          </p:nvPr>
        </p:nvSpPr>
        <p:spPr>
          <a:xfrm>
            <a:off x="266550" y="3266725"/>
            <a:ext cx="8610900" cy="755400"/>
          </a:xfrm>
          <a:prstGeom prst="rect">
            <a:avLst/>
          </a:prstGeom>
        </p:spPr>
        <p:txBody>
          <a:bodyPr lIns="91425" tIns="91425" rIns="91425" bIns="91425" anchor="t" anchorCtr="0">
            <a:noAutofit/>
          </a:bodyPr>
          <a:lstStyle/>
          <a:p>
            <a:pPr lvl="0">
              <a:spcBef>
                <a:spcPts val="0"/>
              </a:spcBef>
              <a:buNone/>
            </a:pPr>
            <a:r>
              <a:rPr lang="en"/>
              <a:t>Tenga a mano su Chromebook y un lápiz.</a:t>
            </a:r>
          </a:p>
        </p:txBody>
      </p:sp>
      <p:pic>
        <p:nvPicPr>
          <p:cNvPr id="38" name="Shape 38">
            <a:hlinkClick r:id="rId3"/>
          </p:cNvPr>
          <p:cNvPicPr preferRelativeResize="0"/>
          <p:nvPr/>
        </p:nvPicPr>
        <p:blipFill>
          <a:blip r:embed="rId4">
            <a:alphaModFix/>
          </a:blip>
          <a:stretch>
            <a:fillRect/>
          </a:stretch>
        </p:blipFill>
        <p:spPr>
          <a:xfrm>
            <a:off x="5466775" y="1116050"/>
            <a:ext cx="2867575" cy="2150675"/>
          </a:xfrm>
          <a:prstGeom prst="rect">
            <a:avLst/>
          </a:prstGeom>
          <a:noFill/>
          <a:ln>
            <a:noFill/>
          </a:ln>
        </p:spPr>
      </p:pic>
      <p:sp>
        <p:nvSpPr>
          <p:cNvPr id="39" name="Shape 39"/>
          <p:cNvSpPr txBox="1"/>
          <p:nvPr/>
        </p:nvSpPr>
        <p:spPr>
          <a:xfrm>
            <a:off x="498300" y="1231175"/>
            <a:ext cx="4047000" cy="16494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a:spcBef>
                <a:spcPts val="0"/>
              </a:spcBef>
              <a:buClr>
                <a:schemeClr val="dk1"/>
              </a:buClr>
              <a:buSzPct val="61111"/>
              <a:buFont typeface="Arial"/>
              <a:buNone/>
            </a:pPr>
            <a:r>
              <a:rPr lang="en" sz="1800" b="1" u="sng"/>
              <a:t>Objetivo arget:</a:t>
            </a:r>
          </a:p>
          <a:p>
            <a:pPr lvl="0">
              <a:spcBef>
                <a:spcPts val="0"/>
              </a:spcBef>
              <a:buClr>
                <a:schemeClr val="dk1"/>
              </a:buClr>
              <a:buFont typeface="Arial"/>
              <a:buNone/>
            </a:pPr>
            <a:endParaRPr sz="1800" b="1" u="sng"/>
          </a:p>
          <a:p>
            <a:pPr lvl="0">
              <a:spcBef>
                <a:spcPts val="0"/>
              </a:spcBef>
              <a:buClr>
                <a:schemeClr val="dk1"/>
              </a:buClr>
              <a:buSzPct val="61111"/>
              <a:buFont typeface="Arial"/>
              <a:buNone/>
            </a:pPr>
            <a:r>
              <a:rPr lang="en" sz="1800" b="1" u="sng"/>
              <a:t>Voy a ser capaz de explicar los factores push-pull del Inglés venir a América</a:t>
            </a:r>
          </a:p>
          <a:p>
            <a:pPr lvl="0">
              <a:spcBef>
                <a:spcPts val="0"/>
              </a:spcBef>
              <a:buNone/>
            </a:pPr>
            <a:endParaRPr sz="1800" b="1" u="sng"/>
          </a:p>
        </p:txBody>
      </p:sp>
      <p:sp>
        <p:nvSpPr>
          <p:cNvPr id="40" name="Shape 40"/>
          <p:cNvSpPr txBox="1"/>
          <p:nvPr/>
        </p:nvSpPr>
        <p:spPr>
          <a:xfrm>
            <a:off x="389750" y="3897200"/>
            <a:ext cx="8610900" cy="2452500"/>
          </a:xfrm>
          <a:prstGeom prst="rect">
            <a:avLst/>
          </a:prstGeom>
          <a:noFill/>
          <a:ln>
            <a:noFill/>
          </a:ln>
        </p:spPr>
        <p:txBody>
          <a:bodyPr lIns="91425" tIns="91425" rIns="91425" bIns="91425" anchor="t" anchorCtr="0">
            <a:noAutofit/>
          </a:bodyPr>
          <a:lstStyle/>
          <a:p>
            <a:pPr lvl="0">
              <a:spcBef>
                <a:spcPts val="0"/>
              </a:spcBef>
              <a:buNone/>
            </a:pPr>
            <a:r>
              <a:rPr lang="en" sz="2400" b="1"/>
              <a:t>Bell Work:</a:t>
            </a:r>
          </a:p>
          <a:p>
            <a:pPr lvl="0">
              <a:spcBef>
                <a:spcPts val="0"/>
              </a:spcBef>
              <a:buNone/>
            </a:pPr>
            <a:endParaRPr sz="2400" b="1"/>
          </a:p>
          <a:p>
            <a:pPr marL="457200" lvl="0" indent="-381000" rtl="0">
              <a:spcBef>
                <a:spcPts val="0"/>
              </a:spcBef>
              <a:buSzPct val="100000"/>
              <a:buAutoNum type="arabicPeriod"/>
            </a:pPr>
            <a:r>
              <a:rPr lang="en" sz="2400" b="1"/>
              <a:t> What were 2 religions practiced and 2 industries found in the original 13 English Colonies.</a:t>
            </a:r>
          </a:p>
          <a:p>
            <a:pPr marL="457200" lvl="0" indent="-381000" rtl="0">
              <a:spcBef>
                <a:spcPts val="0"/>
              </a:spcBef>
              <a:buSzPct val="100000"/>
              <a:buAutoNum type="arabicPeriod"/>
            </a:pPr>
            <a:r>
              <a:rPr lang="en" sz="2400" b="1"/>
              <a:t>¿Cuáles fueron 2 religiones practicadas y 2 se encuentran en las industrias de los 13 originales Inglés Colonias.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457200" y="274637"/>
            <a:ext cx="8229600" cy="1143299"/>
          </a:xfrm>
          <a:prstGeom prst="rect">
            <a:avLst/>
          </a:prstGeom>
        </p:spPr>
        <p:txBody>
          <a:bodyPr lIns="91425" tIns="91425" rIns="91425" bIns="91425" anchor="b" anchorCtr="0">
            <a:noAutofit/>
          </a:bodyPr>
          <a:lstStyle/>
          <a:p>
            <a:pPr lvl="0">
              <a:spcBef>
                <a:spcPts val="0"/>
              </a:spcBef>
              <a:buNone/>
            </a:pPr>
            <a:r>
              <a:rPr lang="en"/>
              <a:t>Objetivo de hoy</a:t>
            </a:r>
          </a:p>
        </p:txBody>
      </p:sp>
      <p:sp>
        <p:nvSpPr>
          <p:cNvPr id="46" name="Shape 46"/>
          <p:cNvSpPr txBox="1">
            <a:spLocks noGrp="1"/>
          </p:cNvSpPr>
          <p:nvPr>
            <p:ph type="body" idx="1"/>
          </p:nvPr>
        </p:nvSpPr>
        <p:spPr>
          <a:xfrm>
            <a:off x="457200" y="1600200"/>
            <a:ext cx="8229600" cy="1761900"/>
          </a:xfrm>
          <a:prstGeom prst="rect">
            <a:avLst/>
          </a:prstGeom>
        </p:spPr>
        <p:txBody>
          <a:bodyPr lIns="91425" tIns="91425" rIns="91425" bIns="91425" anchor="t" anchorCtr="0">
            <a:noAutofit/>
          </a:bodyPr>
          <a:lstStyle/>
          <a:p>
            <a:pPr lvl="0">
              <a:spcBef>
                <a:spcPts val="0"/>
              </a:spcBef>
              <a:buClr>
                <a:schemeClr val="dk1"/>
              </a:buClr>
              <a:buSzPct val="36666"/>
              <a:buFont typeface="Arial"/>
              <a:buNone/>
            </a:pPr>
            <a:r>
              <a:rPr lang="en">
                <a:solidFill>
                  <a:schemeClr val="dk1"/>
                </a:solidFill>
              </a:rPr>
              <a:t>Los estudiantes serán capaces de identificar y explicar los factores push-pull para la migración Inglés a América del Norte</a:t>
            </a:r>
          </a:p>
        </p:txBody>
      </p:sp>
      <p:sp>
        <p:nvSpPr>
          <p:cNvPr id="47" name="Shape 47"/>
          <p:cNvSpPr txBox="1"/>
          <p:nvPr/>
        </p:nvSpPr>
        <p:spPr>
          <a:xfrm>
            <a:off x="255650" y="4013125"/>
            <a:ext cx="8721900" cy="2085600"/>
          </a:xfrm>
          <a:prstGeom prst="rect">
            <a:avLst/>
          </a:prstGeom>
          <a:noFill/>
          <a:ln>
            <a:noFill/>
          </a:ln>
        </p:spPr>
        <p:txBody>
          <a:bodyPr lIns="91425" tIns="91425" rIns="91425" bIns="91425" anchor="ctr" anchorCtr="0">
            <a:noAutofit/>
          </a:bodyPr>
          <a:lstStyle/>
          <a:p>
            <a:pPr lvl="0">
              <a:spcBef>
                <a:spcPts val="0"/>
              </a:spcBef>
              <a:buClr>
                <a:schemeClr val="dk1"/>
              </a:buClr>
              <a:buSzPct val="61111"/>
              <a:buFont typeface="Arial"/>
              <a:buNone/>
            </a:pPr>
            <a:r>
              <a:rPr lang="en" sz="1800" b="1"/>
              <a:t>Estándar 8.1: Los estudiantes comprenden los principales acontecimientos que precedieron a la fundación de la nación y relacionan su importancia para el desarrollo de la democracia constitucional estadounidense.</a:t>
            </a:r>
          </a:p>
          <a:p>
            <a:pPr lvl="0">
              <a:spcBef>
                <a:spcPts val="0"/>
              </a:spcBef>
              <a:buClr>
                <a:schemeClr val="dk1"/>
              </a:buClr>
              <a:buFont typeface="Arial"/>
              <a:buNone/>
            </a:pPr>
            <a:endParaRPr sz="1800" b="1"/>
          </a:p>
          <a:p>
            <a:pPr lvl="0">
              <a:spcBef>
                <a:spcPts val="0"/>
              </a:spcBef>
              <a:buClr>
                <a:schemeClr val="dk1"/>
              </a:buClr>
              <a:buSzPct val="61111"/>
              <a:buFont typeface="Arial"/>
              <a:buNone/>
            </a:pPr>
            <a:r>
              <a:rPr lang="en" sz="1800" b="1"/>
              <a:t>Estándar WHST 8.4: Producir una escritura clara y coherente en el que el desarrollo, la organización y el estilo son apropiados para la tarea, el propósito y la audiencia.</a:t>
            </a:r>
          </a:p>
          <a:p>
            <a:pPr lvl="0" rtl="0">
              <a:spcBef>
                <a:spcPts val="0"/>
              </a:spcBef>
              <a:buNone/>
            </a:pPr>
            <a:endParaRPr sz="1800"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51"/>
        <p:cNvGrpSpPr/>
        <p:nvPr/>
      </p:nvGrpSpPr>
      <p:grpSpPr>
        <a:xfrm>
          <a:off x="0" y="0"/>
          <a:ext cx="0" cy="0"/>
          <a:chOff x="0" y="0"/>
          <a:chExt cx="0" cy="0"/>
        </a:xfrm>
      </p:grpSpPr>
      <p:sp>
        <p:nvSpPr>
          <p:cNvPr id="52" name="Shape 52"/>
          <p:cNvSpPr txBox="1">
            <a:spLocks noGrp="1"/>
          </p:cNvSpPr>
          <p:nvPr>
            <p:ph type="title"/>
          </p:nvPr>
        </p:nvSpPr>
        <p:spPr>
          <a:xfrm>
            <a:off x="457200" y="274637"/>
            <a:ext cx="8229600" cy="1143299"/>
          </a:xfrm>
          <a:prstGeom prst="rect">
            <a:avLst/>
          </a:prstGeom>
        </p:spPr>
        <p:txBody>
          <a:bodyPr lIns="91425" tIns="91425" rIns="91425" bIns="91425" anchor="b" anchorCtr="0">
            <a:noAutofit/>
          </a:bodyPr>
          <a:lstStyle/>
          <a:p>
            <a:pPr lvl="0">
              <a:spcBef>
                <a:spcPts val="0"/>
              </a:spcBef>
              <a:buNone/>
            </a:pPr>
            <a:r>
              <a:rPr lang="en"/>
              <a:t>Conocimiento previo </a:t>
            </a:r>
          </a:p>
        </p:txBody>
      </p:sp>
      <p:sp>
        <p:nvSpPr>
          <p:cNvPr id="53" name="Shape 53"/>
          <p:cNvSpPr txBox="1">
            <a:spLocks noGrp="1"/>
          </p:cNvSpPr>
          <p:nvPr>
            <p:ph type="body" idx="1"/>
          </p:nvPr>
        </p:nvSpPr>
        <p:spPr>
          <a:xfrm>
            <a:off x="457200" y="1600200"/>
            <a:ext cx="8229600" cy="2163599"/>
          </a:xfrm>
          <a:prstGeom prst="rect">
            <a:avLst/>
          </a:prstGeom>
        </p:spPr>
        <p:txBody>
          <a:bodyPr lIns="91425" tIns="91425" rIns="91425" bIns="91425" anchor="t" anchorCtr="0">
            <a:noAutofit/>
          </a:bodyPr>
          <a:lstStyle/>
          <a:p>
            <a:pPr lvl="0">
              <a:spcBef>
                <a:spcPts val="0"/>
              </a:spcBef>
              <a:buClr>
                <a:schemeClr val="dk1"/>
              </a:buClr>
              <a:buSzPct val="36666"/>
              <a:buFont typeface="Arial"/>
              <a:buNone/>
            </a:pPr>
            <a:r>
              <a:rPr lang="en"/>
              <a:t>Factores de empuje son factores que propician una persona a salir de su casa.</a:t>
            </a:r>
          </a:p>
          <a:p>
            <a:pPr lvl="0">
              <a:spcBef>
                <a:spcPts val="0"/>
              </a:spcBef>
              <a:buClr>
                <a:schemeClr val="dk1"/>
              </a:buClr>
              <a:buSzPct val="36666"/>
              <a:buFont typeface="Arial"/>
              <a:buNone/>
            </a:pPr>
            <a:r>
              <a:rPr lang="en"/>
              <a:t>Los factores internos son cosas que tiran de una persona a otro lugar.</a:t>
            </a:r>
          </a:p>
          <a:p>
            <a:pPr lvl="0" rtl="0">
              <a:spcBef>
                <a:spcPts val="0"/>
              </a:spcBef>
              <a:buNone/>
            </a:pPr>
            <a:endParaRPr/>
          </a:p>
          <a:p>
            <a:pPr lvl="0" rtl="0">
              <a:spcBef>
                <a:spcPts val="0"/>
              </a:spcBef>
              <a:buNone/>
            </a:pPr>
            <a:endParaRPr/>
          </a:p>
          <a:p>
            <a:pPr lvl="0">
              <a:spcBef>
                <a:spcPts val="0"/>
              </a:spcBef>
              <a:buNone/>
            </a:pPr>
            <a:endParaRPr/>
          </a:p>
        </p:txBody>
      </p:sp>
      <p:sp>
        <p:nvSpPr>
          <p:cNvPr id="54" name="Shape 54"/>
          <p:cNvSpPr txBox="1"/>
          <p:nvPr/>
        </p:nvSpPr>
        <p:spPr>
          <a:xfrm>
            <a:off x="760950" y="4117750"/>
            <a:ext cx="7622099" cy="625199"/>
          </a:xfrm>
          <a:prstGeom prst="rect">
            <a:avLst/>
          </a:prstGeom>
          <a:noFill/>
          <a:ln>
            <a:noFill/>
          </a:ln>
        </p:spPr>
        <p:txBody>
          <a:bodyPr lIns="91425" tIns="91425" rIns="91425" bIns="91425" anchor="t" anchorCtr="0">
            <a:noAutofit/>
          </a:bodyPr>
          <a:lstStyle/>
          <a:p>
            <a:pPr lvl="0" algn="ctr">
              <a:spcBef>
                <a:spcPts val="0"/>
              </a:spcBef>
              <a:buNone/>
            </a:pPr>
            <a:r>
              <a:rPr lang="en" sz="3600"/>
              <a:t>Push			Pull</a:t>
            </a:r>
          </a:p>
        </p:txBody>
      </p:sp>
      <p:cxnSp>
        <p:nvCxnSpPr>
          <p:cNvPr id="55" name="Shape 55"/>
          <p:cNvCxnSpPr>
            <a:stCxn id="54" idx="0"/>
          </p:cNvCxnSpPr>
          <p:nvPr/>
        </p:nvCxnSpPr>
        <p:spPr>
          <a:xfrm>
            <a:off x="4571999" y="4117750"/>
            <a:ext cx="6000" cy="2560200"/>
          </a:xfrm>
          <a:prstGeom prst="straightConnector1">
            <a:avLst/>
          </a:prstGeom>
          <a:noFill/>
          <a:ln w="19050" cap="flat" cmpd="sng">
            <a:solidFill>
              <a:schemeClr val="dk2"/>
            </a:solidFill>
            <a:prstDash val="solid"/>
            <a:round/>
            <a:headEnd type="none" w="lg" len="lg"/>
            <a:tailEnd type="none" w="lg" len="lg"/>
          </a:ln>
        </p:spPr>
      </p:cxnSp>
      <p:cxnSp>
        <p:nvCxnSpPr>
          <p:cNvPr id="56" name="Shape 56"/>
          <p:cNvCxnSpPr/>
          <p:nvPr/>
        </p:nvCxnSpPr>
        <p:spPr>
          <a:xfrm rot="10800000" flipH="1">
            <a:off x="1840600" y="4695975"/>
            <a:ext cx="5533499" cy="11699"/>
          </a:xfrm>
          <a:prstGeom prst="straightConnector1">
            <a:avLst/>
          </a:prstGeom>
          <a:noFill/>
          <a:ln w="19050" cap="flat" cmpd="sng">
            <a:solidFill>
              <a:schemeClr val="dk2"/>
            </a:solidFill>
            <a:prstDash val="solid"/>
            <a:round/>
            <a:headEnd type="none" w="lg" len="lg"/>
            <a:tailEnd type="none" w="lg" len="lg"/>
          </a:ln>
        </p:spPr>
      </p:cxnSp>
      <p:sp>
        <p:nvSpPr>
          <p:cNvPr id="57" name="Shape 57"/>
          <p:cNvSpPr/>
          <p:nvPr/>
        </p:nvSpPr>
        <p:spPr>
          <a:xfrm>
            <a:off x="1345050" y="3940775"/>
            <a:ext cx="6642600" cy="2737200"/>
          </a:xfrm>
          <a:prstGeom prst="rect">
            <a:avLst/>
          </a:prstGeom>
          <a:solidFill>
            <a:schemeClr val="lt2"/>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56050" y="-12"/>
            <a:ext cx="8229600" cy="1143299"/>
          </a:xfrm>
          <a:prstGeom prst="rect">
            <a:avLst/>
          </a:prstGeom>
        </p:spPr>
        <p:txBody>
          <a:bodyPr lIns="91425" tIns="91425" rIns="91425" bIns="91425" anchor="b" anchorCtr="0">
            <a:noAutofit/>
          </a:bodyPr>
          <a:lstStyle/>
          <a:p>
            <a:pPr lvl="0">
              <a:spcBef>
                <a:spcPts val="0"/>
              </a:spcBef>
              <a:buNone/>
            </a:pPr>
            <a:r>
              <a:rPr lang="en"/>
              <a:t>Concepto</a:t>
            </a:r>
          </a:p>
        </p:txBody>
      </p:sp>
      <p:sp>
        <p:nvSpPr>
          <p:cNvPr id="63" name="Shape 63"/>
          <p:cNvSpPr txBox="1">
            <a:spLocks noGrp="1"/>
          </p:cNvSpPr>
          <p:nvPr>
            <p:ph type="body" idx="1"/>
          </p:nvPr>
        </p:nvSpPr>
        <p:spPr>
          <a:xfrm>
            <a:off x="56050" y="1013425"/>
            <a:ext cx="8781300" cy="2506500"/>
          </a:xfrm>
          <a:prstGeom prst="rect">
            <a:avLst/>
          </a:prstGeom>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a:spcBef>
                <a:spcPts val="0"/>
              </a:spcBef>
              <a:buNone/>
            </a:pPr>
            <a:r>
              <a:rPr lang="en"/>
              <a:t>A partir de la década de </a:t>
            </a:r>
            <a:r>
              <a:rPr lang="en">
                <a:solidFill>
                  <a:srgbClr val="FF0000"/>
                </a:solidFill>
              </a:rPr>
              <a:t>1600 </a:t>
            </a:r>
            <a:r>
              <a:rPr lang="en"/>
              <a:t>Inglaterra comenzó a establecer colonias en América del Norte. Eventualmente 13 colonias se establecieron, cada uno con diferentes razones de por qué han abandonado Inglaterra.</a:t>
            </a:r>
          </a:p>
        </p:txBody>
      </p:sp>
      <p:pic>
        <p:nvPicPr>
          <p:cNvPr id="64" name="Shape 64">
            <a:hlinkClick r:id="rId3"/>
          </p:cNvPr>
          <p:cNvPicPr preferRelativeResize="0"/>
          <p:nvPr/>
        </p:nvPicPr>
        <p:blipFill>
          <a:blip r:embed="rId4">
            <a:alphaModFix/>
          </a:blip>
          <a:stretch>
            <a:fillRect/>
          </a:stretch>
        </p:blipFill>
        <p:spPr>
          <a:xfrm>
            <a:off x="2688650" y="3744699"/>
            <a:ext cx="4644224" cy="30155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197625" y="85837"/>
            <a:ext cx="8229600" cy="1143299"/>
          </a:xfrm>
          <a:prstGeom prst="rect">
            <a:avLst/>
          </a:prstGeom>
        </p:spPr>
        <p:txBody>
          <a:bodyPr lIns="91425" tIns="91425" rIns="91425" bIns="91425" anchor="b" anchorCtr="0">
            <a:noAutofit/>
          </a:bodyPr>
          <a:lstStyle/>
          <a:p>
            <a:pPr lvl="0">
              <a:spcBef>
                <a:spcPts val="0"/>
              </a:spcBef>
              <a:buNone/>
            </a:pPr>
            <a:r>
              <a:rPr lang="en"/>
              <a:t>Concepto</a:t>
            </a:r>
          </a:p>
        </p:txBody>
      </p:sp>
      <p:sp>
        <p:nvSpPr>
          <p:cNvPr id="70" name="Shape 70"/>
          <p:cNvSpPr txBox="1">
            <a:spLocks noGrp="1"/>
          </p:cNvSpPr>
          <p:nvPr>
            <p:ph type="body" idx="1"/>
          </p:nvPr>
        </p:nvSpPr>
        <p:spPr>
          <a:xfrm>
            <a:off x="280225" y="1311725"/>
            <a:ext cx="8229600" cy="4967700"/>
          </a:xfrm>
          <a:prstGeom prst="rect">
            <a:avLst/>
          </a:prstGeom>
        </p:spPr>
        <p:txBody>
          <a:bodyPr lIns="91425" tIns="91425" rIns="91425" bIns="91425" anchor="t" anchorCtr="0">
            <a:noAutofit/>
          </a:bodyPr>
          <a:lstStyle/>
          <a:p>
            <a:pPr lvl="0" rtl="0">
              <a:spcBef>
                <a:spcPts val="0"/>
              </a:spcBef>
              <a:buNone/>
            </a:pPr>
            <a:r>
              <a:rPr lang="en" b="1" u="sng"/>
              <a:t>Factores de presión</a:t>
            </a:r>
          </a:p>
          <a:p>
            <a:pPr marL="457200" lvl="0" indent="-228600" rtl="0">
              <a:spcBef>
                <a:spcPts val="0"/>
              </a:spcBef>
            </a:pPr>
            <a:r>
              <a:rPr lang="en" b="1" u="sng"/>
              <a:t>Persecución religiosa</a:t>
            </a:r>
          </a:p>
          <a:p>
            <a:pPr marL="457200" lvl="0" indent="-228600" rtl="0">
              <a:spcBef>
                <a:spcPts val="0"/>
              </a:spcBef>
            </a:pPr>
            <a:r>
              <a:rPr lang="en" b="1" u="sng"/>
              <a:t>Deuda</a:t>
            </a:r>
          </a:p>
          <a:p>
            <a:pPr marL="457200" lvl="0" indent="-228600" rtl="0">
              <a:spcBef>
                <a:spcPts val="0"/>
              </a:spcBef>
            </a:pPr>
            <a:r>
              <a:rPr lang="en" b="1" u="sng"/>
              <a:t>Prisión</a:t>
            </a:r>
          </a:p>
          <a:p>
            <a:pPr lvl="0" rtl="0">
              <a:spcBef>
                <a:spcPts val="0"/>
              </a:spcBef>
              <a:buNone/>
            </a:pPr>
            <a:endParaRPr b="1" u="sng"/>
          </a:p>
          <a:p>
            <a:pPr lvl="0" rtl="0">
              <a:spcBef>
                <a:spcPts val="0"/>
              </a:spcBef>
              <a:buNone/>
            </a:pPr>
            <a:r>
              <a:rPr lang="en" b="1" u="sng"/>
              <a:t>Factores de atracción</a:t>
            </a:r>
          </a:p>
          <a:p>
            <a:pPr marL="457200" lvl="0" indent="-228600" rtl="0">
              <a:spcBef>
                <a:spcPts val="0"/>
              </a:spcBef>
            </a:pPr>
            <a:r>
              <a:rPr lang="en" b="1" u="sng"/>
              <a:t>Oro (hacerse rico!)</a:t>
            </a:r>
          </a:p>
          <a:p>
            <a:pPr marL="457200" lvl="0" indent="-228600" rtl="0">
              <a:spcBef>
                <a:spcPts val="0"/>
              </a:spcBef>
            </a:pPr>
            <a:r>
              <a:rPr lang="en" b="1" u="sng"/>
              <a:t>Tierra</a:t>
            </a:r>
          </a:p>
          <a:p>
            <a:pPr marL="457200" lvl="0" indent="-228600" rtl="0">
              <a:spcBef>
                <a:spcPts val="0"/>
              </a:spcBef>
            </a:pPr>
            <a:r>
              <a:rPr lang="en" b="1" u="sng"/>
              <a:t>Libertad religiosa</a:t>
            </a:r>
          </a:p>
          <a:p>
            <a:pPr marL="457200" lvl="0" indent="-228600" rtl="0">
              <a:spcBef>
                <a:spcPts val="0"/>
              </a:spcBef>
            </a:pPr>
            <a:r>
              <a:rPr lang="en" b="1" u="sng"/>
              <a:t>Nueva vida con mejores oportunidades</a:t>
            </a:r>
          </a:p>
        </p:txBody>
      </p:sp>
      <p:pic>
        <p:nvPicPr>
          <p:cNvPr id="71" name="Shape 71">
            <a:hlinkClick r:id="rId3"/>
          </p:cNvPr>
          <p:cNvPicPr preferRelativeResize="0"/>
          <p:nvPr/>
        </p:nvPicPr>
        <p:blipFill>
          <a:blip r:embed="rId4">
            <a:alphaModFix/>
          </a:blip>
          <a:stretch>
            <a:fillRect/>
          </a:stretch>
        </p:blipFill>
        <p:spPr>
          <a:xfrm>
            <a:off x="4752050" y="1569200"/>
            <a:ext cx="4121399" cy="28907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
                                            <p:txEl>
                                              <p:pRg st="0" end="0"/>
                                            </p:txEl>
                                          </p:spTgt>
                                        </p:tgtEl>
                                        <p:attrNameLst>
                                          <p:attrName>style.visibility</p:attrName>
                                        </p:attrNameLst>
                                      </p:cBhvr>
                                      <p:to>
                                        <p:strVal val="visible"/>
                                      </p:to>
                                    </p:set>
                                    <p:animEffect transition="in" filter="fade">
                                      <p:cBhvr>
                                        <p:cTn id="7" dur="1000"/>
                                        <p:tgtEl>
                                          <p:spTgt spid="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0">
                                            <p:txEl>
                                              <p:pRg st="1" end="1"/>
                                            </p:txEl>
                                          </p:spTgt>
                                        </p:tgtEl>
                                        <p:attrNameLst>
                                          <p:attrName>style.visibility</p:attrName>
                                        </p:attrNameLst>
                                      </p:cBhvr>
                                      <p:to>
                                        <p:strVal val="visible"/>
                                      </p:to>
                                    </p:set>
                                    <p:animEffect transition="in" filter="fade">
                                      <p:cBhvr>
                                        <p:cTn id="12" dur="1000"/>
                                        <p:tgtEl>
                                          <p:spTgt spid="7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0">
                                            <p:txEl>
                                              <p:pRg st="2" end="2"/>
                                            </p:txEl>
                                          </p:spTgt>
                                        </p:tgtEl>
                                        <p:attrNameLst>
                                          <p:attrName>style.visibility</p:attrName>
                                        </p:attrNameLst>
                                      </p:cBhvr>
                                      <p:to>
                                        <p:strVal val="visible"/>
                                      </p:to>
                                    </p:set>
                                    <p:animEffect transition="in" filter="fade">
                                      <p:cBhvr>
                                        <p:cTn id="17" dur="1000"/>
                                        <p:tgtEl>
                                          <p:spTgt spid="7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0">
                                            <p:txEl>
                                              <p:pRg st="3" end="3"/>
                                            </p:txEl>
                                          </p:spTgt>
                                        </p:tgtEl>
                                        <p:attrNameLst>
                                          <p:attrName>style.visibility</p:attrName>
                                        </p:attrNameLst>
                                      </p:cBhvr>
                                      <p:to>
                                        <p:strVal val="visible"/>
                                      </p:to>
                                    </p:set>
                                    <p:animEffect transition="in" filter="fade">
                                      <p:cBhvr>
                                        <p:cTn id="22" dur="1000"/>
                                        <p:tgtEl>
                                          <p:spTgt spid="7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0">
                                            <p:txEl>
                                              <p:pRg st="4" end="4"/>
                                            </p:txEl>
                                          </p:spTgt>
                                        </p:tgtEl>
                                        <p:attrNameLst>
                                          <p:attrName>style.visibility</p:attrName>
                                        </p:attrNameLst>
                                      </p:cBhvr>
                                      <p:to>
                                        <p:strVal val="visible"/>
                                      </p:to>
                                    </p:set>
                                    <p:animEffect transition="in" filter="fade">
                                      <p:cBhvr>
                                        <p:cTn id="27" dur="1000"/>
                                        <p:tgtEl>
                                          <p:spTgt spid="7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0">
                                            <p:txEl>
                                              <p:pRg st="5" end="5"/>
                                            </p:txEl>
                                          </p:spTgt>
                                        </p:tgtEl>
                                        <p:attrNameLst>
                                          <p:attrName>style.visibility</p:attrName>
                                        </p:attrNameLst>
                                      </p:cBhvr>
                                      <p:to>
                                        <p:strVal val="visible"/>
                                      </p:to>
                                    </p:set>
                                    <p:animEffect transition="in" filter="fade">
                                      <p:cBhvr>
                                        <p:cTn id="32" dur="1000"/>
                                        <p:tgtEl>
                                          <p:spTgt spid="7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0">
                                            <p:txEl>
                                              <p:pRg st="6" end="6"/>
                                            </p:txEl>
                                          </p:spTgt>
                                        </p:tgtEl>
                                        <p:attrNameLst>
                                          <p:attrName>style.visibility</p:attrName>
                                        </p:attrNameLst>
                                      </p:cBhvr>
                                      <p:to>
                                        <p:strVal val="visible"/>
                                      </p:to>
                                    </p:set>
                                    <p:animEffect transition="in" filter="fade">
                                      <p:cBhvr>
                                        <p:cTn id="37" dur="1000"/>
                                        <p:tgtEl>
                                          <p:spTgt spid="70">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0">
                                            <p:txEl>
                                              <p:pRg st="7" end="7"/>
                                            </p:txEl>
                                          </p:spTgt>
                                        </p:tgtEl>
                                        <p:attrNameLst>
                                          <p:attrName>style.visibility</p:attrName>
                                        </p:attrNameLst>
                                      </p:cBhvr>
                                      <p:to>
                                        <p:strVal val="visible"/>
                                      </p:to>
                                    </p:set>
                                    <p:animEffect transition="in" filter="fade">
                                      <p:cBhvr>
                                        <p:cTn id="42" dur="1000"/>
                                        <p:tgtEl>
                                          <p:spTgt spid="70">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0">
                                            <p:txEl>
                                              <p:pRg st="8" end="8"/>
                                            </p:txEl>
                                          </p:spTgt>
                                        </p:tgtEl>
                                        <p:attrNameLst>
                                          <p:attrName>style.visibility</p:attrName>
                                        </p:attrNameLst>
                                      </p:cBhvr>
                                      <p:to>
                                        <p:strVal val="visible"/>
                                      </p:to>
                                    </p:set>
                                    <p:animEffect transition="in" filter="fade">
                                      <p:cBhvr>
                                        <p:cTn id="47" dur="1000"/>
                                        <p:tgtEl>
                                          <p:spTgt spid="70">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70">
                                            <p:txEl>
                                              <p:pRg st="9" end="9"/>
                                            </p:txEl>
                                          </p:spTgt>
                                        </p:tgtEl>
                                        <p:attrNameLst>
                                          <p:attrName>style.visibility</p:attrName>
                                        </p:attrNameLst>
                                      </p:cBhvr>
                                      <p:to>
                                        <p:strVal val="visible"/>
                                      </p:to>
                                    </p:set>
                                    <p:animEffect transition="in" filter="fade">
                                      <p:cBhvr>
                                        <p:cTn id="52" dur="1000"/>
                                        <p:tgtEl>
                                          <p:spTgt spid="7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75"/>
        <p:cNvGrpSpPr/>
        <p:nvPr/>
      </p:nvGrpSpPr>
      <p:grpSpPr>
        <a:xfrm>
          <a:off x="0" y="0"/>
          <a:ext cx="0" cy="0"/>
          <a:chOff x="0" y="0"/>
          <a:chExt cx="0" cy="0"/>
        </a:xfrm>
      </p:grpSpPr>
      <p:sp>
        <p:nvSpPr>
          <p:cNvPr id="76" name="Shape 76"/>
          <p:cNvSpPr txBox="1">
            <a:spLocks noGrp="1"/>
          </p:cNvSpPr>
          <p:nvPr>
            <p:ph type="title"/>
          </p:nvPr>
        </p:nvSpPr>
        <p:spPr>
          <a:xfrm>
            <a:off x="457200" y="274637"/>
            <a:ext cx="8229600" cy="1143299"/>
          </a:xfrm>
          <a:prstGeom prst="rect">
            <a:avLst/>
          </a:prstGeom>
        </p:spPr>
        <p:txBody>
          <a:bodyPr lIns="91425" tIns="91425" rIns="91425" bIns="91425" anchor="b" anchorCtr="0">
            <a:noAutofit/>
          </a:bodyPr>
          <a:lstStyle/>
          <a:p>
            <a:pPr lvl="0">
              <a:spcBef>
                <a:spcPts val="0"/>
              </a:spcBef>
              <a:buNone/>
            </a:pPr>
            <a:r>
              <a:rPr lang="en"/>
              <a:t>Habilidad</a:t>
            </a:r>
          </a:p>
        </p:txBody>
      </p:sp>
      <p:sp>
        <p:nvSpPr>
          <p:cNvPr id="77" name="Shape 77"/>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marL="457200" lvl="0" indent="-228600" rtl="0">
              <a:spcBef>
                <a:spcPts val="0"/>
              </a:spcBef>
              <a:buAutoNum type="arabicPeriod"/>
            </a:pPr>
            <a:r>
              <a:rPr lang="en"/>
              <a:t>Lee el texto</a:t>
            </a:r>
          </a:p>
          <a:p>
            <a:pPr marL="457200" lvl="0" indent="-228600" rtl="0">
              <a:spcBef>
                <a:spcPts val="0"/>
              </a:spcBef>
              <a:buAutoNum type="arabicPeriod"/>
            </a:pPr>
            <a:r>
              <a:rPr lang="en"/>
              <a:t>IDENTIFICAR: Subrayado empuje, tracción círculo</a:t>
            </a:r>
          </a:p>
          <a:p>
            <a:pPr marL="457200" lvl="0" indent="-228600" rtl="0">
              <a:spcBef>
                <a:spcPts val="0"/>
              </a:spcBef>
              <a:buAutoNum type="arabicPeriod"/>
            </a:pPr>
            <a:r>
              <a:rPr lang="en"/>
              <a:t>EXPLIQUE: ¿por qué representa un factor de ampliación o reducción</a:t>
            </a:r>
          </a:p>
        </p:txBody>
      </p:sp>
      <p:sp>
        <p:nvSpPr>
          <p:cNvPr id="78" name="Shape 78"/>
          <p:cNvSpPr/>
          <p:nvPr/>
        </p:nvSpPr>
        <p:spPr>
          <a:xfrm>
            <a:off x="838575" y="2609500"/>
            <a:ext cx="1935300" cy="535200"/>
          </a:xfrm>
          <a:prstGeom prst="ellipse">
            <a:avLst/>
          </a:prstGeom>
          <a:noFill/>
          <a:ln w="28575" cap="flat" cmpd="sng">
            <a:solidFill>
              <a:srgbClr val="FF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7">
                                            <p:txEl>
                                              <p:pRg st="0" end="0"/>
                                            </p:txEl>
                                          </p:spTgt>
                                        </p:tgtEl>
                                        <p:attrNameLst>
                                          <p:attrName>style.visibility</p:attrName>
                                        </p:attrNameLst>
                                      </p:cBhvr>
                                      <p:to>
                                        <p:strVal val="visible"/>
                                      </p:to>
                                    </p:set>
                                    <p:animEffect transition="in" filter="fade">
                                      <p:cBhvr>
                                        <p:cTn id="7" dur="1000"/>
                                        <p:tgtEl>
                                          <p:spTgt spid="7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7">
                                            <p:txEl>
                                              <p:pRg st="1" end="1"/>
                                            </p:txEl>
                                          </p:spTgt>
                                        </p:tgtEl>
                                        <p:attrNameLst>
                                          <p:attrName>style.visibility</p:attrName>
                                        </p:attrNameLst>
                                      </p:cBhvr>
                                      <p:to>
                                        <p:strVal val="visible"/>
                                      </p:to>
                                    </p:set>
                                    <p:animEffect transition="in" filter="fade">
                                      <p:cBhvr>
                                        <p:cTn id="12" dur="1000"/>
                                        <p:tgtEl>
                                          <p:spTgt spid="7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7">
                                            <p:txEl>
                                              <p:pRg st="2" end="2"/>
                                            </p:txEl>
                                          </p:spTgt>
                                        </p:tgtEl>
                                        <p:attrNameLst>
                                          <p:attrName>style.visibility</p:attrName>
                                        </p:attrNameLst>
                                      </p:cBhvr>
                                      <p:to>
                                        <p:strVal val="visible"/>
                                      </p:to>
                                    </p:set>
                                    <p:animEffect transition="in" filter="fade">
                                      <p:cBhvr>
                                        <p:cTn id="17" dur="1000"/>
                                        <p:tgtEl>
                                          <p:spTgt spid="7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82"/>
        <p:cNvGrpSpPr/>
        <p:nvPr/>
      </p:nvGrpSpPr>
      <p:grpSpPr>
        <a:xfrm>
          <a:off x="0" y="0"/>
          <a:ext cx="0" cy="0"/>
          <a:chOff x="0" y="0"/>
          <a:chExt cx="0" cy="0"/>
        </a:xfrm>
      </p:grpSpPr>
      <p:sp>
        <p:nvSpPr>
          <p:cNvPr id="83" name="Shape 83"/>
          <p:cNvSpPr txBox="1">
            <a:spLocks noGrp="1"/>
          </p:cNvSpPr>
          <p:nvPr>
            <p:ph type="title"/>
          </p:nvPr>
        </p:nvSpPr>
        <p:spPr>
          <a:xfrm>
            <a:off x="120900" y="510025"/>
            <a:ext cx="2890800" cy="633300"/>
          </a:xfrm>
          <a:prstGeom prst="rect">
            <a:avLst/>
          </a:prstGeom>
        </p:spPr>
        <p:txBody>
          <a:bodyPr lIns="91425" tIns="91425" rIns="91425" bIns="91425" anchor="b" anchorCtr="0">
            <a:noAutofit/>
          </a:bodyPr>
          <a:lstStyle/>
          <a:p>
            <a:pPr lvl="0">
              <a:spcBef>
                <a:spcPts val="0"/>
              </a:spcBef>
              <a:buNone/>
            </a:pPr>
            <a:r>
              <a:rPr lang="en"/>
              <a:t>Skill- I DO </a:t>
            </a:r>
          </a:p>
        </p:txBody>
      </p:sp>
      <p:sp>
        <p:nvSpPr>
          <p:cNvPr id="84" name="Shape 84"/>
          <p:cNvSpPr txBox="1">
            <a:spLocks noGrp="1"/>
          </p:cNvSpPr>
          <p:nvPr>
            <p:ph type="body" idx="1"/>
          </p:nvPr>
        </p:nvSpPr>
        <p:spPr>
          <a:xfrm>
            <a:off x="3309600" y="353950"/>
            <a:ext cx="5713500" cy="4448099"/>
          </a:xfrm>
          <a:prstGeom prst="rect">
            <a:avLst/>
          </a:prstGeom>
        </p:spPr>
        <p:txBody>
          <a:bodyPr lIns="91425" tIns="91425" rIns="91425" bIns="91425" anchor="t" anchorCtr="0">
            <a:noAutofit/>
          </a:bodyPr>
          <a:lstStyle/>
          <a:p>
            <a:pPr lvl="0">
              <a:spcBef>
                <a:spcPts val="0"/>
              </a:spcBef>
              <a:buClr>
                <a:schemeClr val="dk1"/>
              </a:buClr>
              <a:buSzPct val="45833"/>
              <a:buFont typeface="Arial"/>
              <a:buNone/>
            </a:pPr>
            <a:r>
              <a:rPr lang="en" sz="2400" b="1" u="sng"/>
              <a:t>Jamestown:</a:t>
            </a:r>
          </a:p>
          <a:p>
            <a:pPr lvl="0">
              <a:spcBef>
                <a:spcPts val="0"/>
              </a:spcBef>
              <a:buClr>
                <a:schemeClr val="dk1"/>
              </a:buClr>
              <a:buSzPct val="45833"/>
              <a:buFont typeface="Arial"/>
              <a:buNone/>
            </a:pPr>
            <a:r>
              <a:rPr lang="en" sz="2400" b="1"/>
              <a:t>Más de 100 personas desafiaron una travesía del Atlántico y establecieron el primer asentamiento permanente de Inglés en América del Norte en 1607 ... La vida en Virginia fue muy duro. Los colonos habían venido con la esperanza de encontrar oro o plata. En cambio, apenas podían encontrar suficiente para comer. Muchos colonos murieron de hambre y los inviernos fríos, y otros murieron en enfrentamientos con los nativos americanos.</a:t>
            </a:r>
          </a:p>
          <a:p>
            <a:pPr lvl="0">
              <a:spcBef>
                <a:spcPts val="0"/>
              </a:spcBef>
              <a:buNone/>
            </a:pPr>
            <a:endParaRPr sz="2400" b="1" u="sng"/>
          </a:p>
        </p:txBody>
      </p:sp>
      <p:sp>
        <p:nvSpPr>
          <p:cNvPr id="85" name="Shape 85"/>
          <p:cNvSpPr txBox="1"/>
          <p:nvPr/>
        </p:nvSpPr>
        <p:spPr>
          <a:xfrm>
            <a:off x="224175" y="1250675"/>
            <a:ext cx="2890799" cy="17580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marL="457200" lvl="0" indent="-228600" rtl="0">
              <a:spcBef>
                <a:spcPts val="0"/>
              </a:spcBef>
              <a:buAutoNum type="arabicPeriod"/>
            </a:pPr>
            <a:r>
              <a:rPr lang="en"/>
              <a:t>Lee el texto</a:t>
            </a:r>
          </a:p>
          <a:p>
            <a:pPr marL="457200" lvl="0" indent="-228600" rtl="0">
              <a:spcBef>
                <a:spcPts val="0"/>
              </a:spcBef>
              <a:buAutoNum type="arabicPeriod"/>
            </a:pPr>
            <a:r>
              <a:rPr lang="en"/>
              <a:t>IDENTIFICAR. Línea inferior de empuje, tracción círculo</a:t>
            </a:r>
          </a:p>
          <a:p>
            <a:pPr marL="457200" lvl="0" indent="-228600" rtl="0">
              <a:spcBef>
                <a:spcPts val="0"/>
              </a:spcBef>
              <a:buAutoNum type="arabicPeriod"/>
            </a:pPr>
            <a:r>
              <a:rPr lang="en"/>
              <a:t>EXPLIQUE. ¿por qué representar un factor de ampliación o reducción</a:t>
            </a:r>
          </a:p>
        </p:txBody>
      </p:sp>
      <p:sp>
        <p:nvSpPr>
          <p:cNvPr id="86" name="Shape 86"/>
          <p:cNvSpPr/>
          <p:nvPr/>
        </p:nvSpPr>
        <p:spPr>
          <a:xfrm>
            <a:off x="120900" y="4967275"/>
            <a:ext cx="8902200" cy="1297799"/>
          </a:xfrm>
          <a:prstGeom prst="rect">
            <a:avLst/>
          </a:prstGeom>
          <a:solidFill>
            <a:srgbClr val="9FC5E8"/>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lvl="0" indent="387350" rtl="0">
              <a:spcBef>
                <a:spcPts val="0"/>
              </a:spcBef>
              <a:buClr>
                <a:schemeClr val="dk1"/>
              </a:buClr>
              <a:buSzPct val="45833"/>
              <a:buFont typeface="Arial"/>
              <a:buNone/>
            </a:pPr>
            <a:r>
              <a:rPr lang="en" sz="2400"/>
              <a:t>I (subrayado / círculo) como (factor / push pull).</a:t>
            </a:r>
          </a:p>
          <a:p>
            <a:pPr lvl="0" indent="457200" rtl="0">
              <a:spcBef>
                <a:spcPts val="0"/>
              </a:spcBef>
              <a:buNone/>
            </a:pPr>
            <a:r>
              <a:rPr lang="en" sz="2400"/>
              <a:t>Representa un (/ factor de empuje y tiro) porque _______.</a:t>
            </a:r>
          </a:p>
        </p:txBody>
      </p:sp>
      <p:cxnSp>
        <p:nvCxnSpPr>
          <p:cNvPr id="87" name="Shape 87"/>
          <p:cNvCxnSpPr/>
          <p:nvPr/>
        </p:nvCxnSpPr>
        <p:spPr>
          <a:xfrm>
            <a:off x="6111725" y="2749100"/>
            <a:ext cx="2477700" cy="11699"/>
          </a:xfrm>
          <a:prstGeom prst="straightConnector1">
            <a:avLst/>
          </a:prstGeom>
          <a:noFill/>
          <a:ln w="19050" cap="flat" cmpd="sng">
            <a:solidFill>
              <a:schemeClr val="dk2"/>
            </a:solidFill>
            <a:prstDash val="solid"/>
            <a:round/>
            <a:headEnd type="none" w="lg" len="lg"/>
            <a:tailEnd type="none" w="lg" len="lg"/>
          </a:ln>
        </p:spPr>
      </p:cxnSp>
      <p:cxnSp>
        <p:nvCxnSpPr>
          <p:cNvPr id="88" name="Shape 88"/>
          <p:cNvCxnSpPr/>
          <p:nvPr/>
        </p:nvCxnSpPr>
        <p:spPr>
          <a:xfrm rot="10800000" flipH="1">
            <a:off x="3445225" y="3091350"/>
            <a:ext cx="1014600" cy="11699"/>
          </a:xfrm>
          <a:prstGeom prst="straightConnector1">
            <a:avLst/>
          </a:prstGeom>
          <a:noFill/>
          <a:ln w="19050" cap="flat" cmpd="sng">
            <a:solidFill>
              <a:schemeClr val="dk2"/>
            </a:solidFill>
            <a:prstDash val="solid"/>
            <a:round/>
            <a:headEnd type="none" w="lg" len="lg"/>
            <a:tailEnd type="none" w="lg" len="lg"/>
          </a:ln>
        </p:spPr>
      </p:cxnSp>
      <p:sp>
        <p:nvSpPr>
          <p:cNvPr id="89" name="Shape 89"/>
          <p:cNvSpPr/>
          <p:nvPr/>
        </p:nvSpPr>
        <p:spPr>
          <a:xfrm>
            <a:off x="964450" y="2386150"/>
            <a:ext cx="6383100" cy="2501400"/>
          </a:xfrm>
          <a:prstGeom prst="rect">
            <a:avLst/>
          </a:prstGeom>
          <a:solidFill>
            <a:srgbClr val="93C47D"/>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r>
              <a:rPr lang="en" sz="2400"/>
              <a:t>I subrayado "la esperanza de encontrar oro" como factor de atracción. Representa un factor de atracción debido a que los colonos dejaron Inglaterra en busca del oro y la plata que pensaban que existían en América del Norte.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fade">
                                      <p:cBhvr>
                                        <p:cTn id="7" dur="1000"/>
                                        <p:tgtEl>
                                          <p:spTgt spid="8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8"/>
                                        </p:tgtEl>
                                        <p:attrNameLst>
                                          <p:attrName>style.visibility</p:attrName>
                                        </p:attrNameLst>
                                      </p:cBhvr>
                                      <p:to>
                                        <p:strVal val="visible"/>
                                      </p:to>
                                    </p:set>
                                    <p:animEffect transition="in" filter="fade">
                                      <p:cBhvr>
                                        <p:cTn id="12" dur="1000"/>
                                        <p:tgtEl>
                                          <p:spTgt spid="8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9"/>
                                        </p:tgtEl>
                                        <p:attrNameLst>
                                          <p:attrName>style.visibility</p:attrName>
                                        </p:attrNameLst>
                                      </p:cBhvr>
                                      <p:to>
                                        <p:strVal val="visible"/>
                                      </p:to>
                                    </p:set>
                                    <p:animEffect transition="in" filter="fade">
                                      <p:cBhvr>
                                        <p:cTn id="17" dur="10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93"/>
        <p:cNvGrpSpPr/>
        <p:nvPr/>
      </p:nvGrpSpPr>
      <p:grpSpPr>
        <a:xfrm>
          <a:off x="0" y="0"/>
          <a:ext cx="0" cy="0"/>
          <a:chOff x="0" y="0"/>
          <a:chExt cx="0" cy="0"/>
        </a:xfrm>
      </p:grpSpPr>
      <p:sp>
        <p:nvSpPr>
          <p:cNvPr id="94" name="Shape 94"/>
          <p:cNvSpPr txBox="1">
            <a:spLocks noGrp="1"/>
          </p:cNvSpPr>
          <p:nvPr>
            <p:ph type="title"/>
          </p:nvPr>
        </p:nvSpPr>
        <p:spPr>
          <a:xfrm>
            <a:off x="120900" y="642100"/>
            <a:ext cx="2037300" cy="444000"/>
          </a:xfrm>
          <a:prstGeom prst="rect">
            <a:avLst/>
          </a:prstGeom>
        </p:spPr>
        <p:txBody>
          <a:bodyPr lIns="91425" tIns="91425" rIns="91425" bIns="91425" anchor="b" anchorCtr="0">
            <a:noAutofit/>
          </a:bodyPr>
          <a:lstStyle/>
          <a:p>
            <a:pPr lvl="0" rtl="0">
              <a:spcBef>
                <a:spcPts val="0"/>
              </a:spcBef>
              <a:buNone/>
            </a:pPr>
            <a:r>
              <a:rPr lang="en" sz="2400"/>
              <a:t>Skill- WE DO </a:t>
            </a:r>
          </a:p>
        </p:txBody>
      </p:sp>
      <p:sp>
        <p:nvSpPr>
          <p:cNvPr id="95" name="Shape 95"/>
          <p:cNvSpPr txBox="1">
            <a:spLocks noGrp="1"/>
          </p:cNvSpPr>
          <p:nvPr>
            <p:ph type="body" idx="1"/>
          </p:nvPr>
        </p:nvSpPr>
        <p:spPr>
          <a:xfrm>
            <a:off x="3309600" y="1132600"/>
            <a:ext cx="5713500" cy="3948000"/>
          </a:xfrm>
          <a:prstGeom prst="rect">
            <a:avLst/>
          </a:prstGeom>
        </p:spPr>
        <p:txBody>
          <a:bodyPr lIns="91425" tIns="91425" rIns="91425" bIns="91425" anchor="t" anchorCtr="0">
            <a:noAutofit/>
          </a:bodyPr>
          <a:lstStyle/>
          <a:p>
            <a:pPr lvl="0">
              <a:spcBef>
                <a:spcPts val="0"/>
              </a:spcBef>
              <a:buClr>
                <a:schemeClr val="dk1"/>
              </a:buClr>
              <a:buSzPct val="45833"/>
              <a:buFont typeface="Arial"/>
              <a:buNone/>
            </a:pPr>
            <a:r>
              <a:rPr lang="en" sz="2400" b="1" u="sng"/>
              <a:t>Massachusetts:</a:t>
            </a:r>
          </a:p>
          <a:p>
            <a:pPr lvl="0">
              <a:spcBef>
                <a:spcPts val="0"/>
              </a:spcBef>
              <a:buClr>
                <a:schemeClr val="dk1"/>
              </a:buClr>
              <a:buSzPct val="45833"/>
              <a:buFont typeface="Arial"/>
              <a:buNone/>
            </a:pPr>
            <a:r>
              <a:rPr lang="en" sz="2400" b="1"/>
              <a:t>Puritanos perseguidos comenzaron a abandonar Inglaterra para los Estados Unidos en 1629. Se formó una empresa y recibieron una carta real que conformarse con un área al norte de Plymouth ... los puritanos llegó a América y fundaron la colonia de Massachusetts y su capital, de Boston.</a:t>
            </a:r>
          </a:p>
          <a:p>
            <a:pPr lvl="0" rtl="0">
              <a:spcBef>
                <a:spcPts val="0"/>
              </a:spcBef>
              <a:buNone/>
            </a:pPr>
            <a:endParaRPr sz="2400" b="1" u="sng"/>
          </a:p>
        </p:txBody>
      </p:sp>
      <p:sp>
        <p:nvSpPr>
          <p:cNvPr id="96" name="Shape 96"/>
          <p:cNvSpPr txBox="1"/>
          <p:nvPr/>
        </p:nvSpPr>
        <p:spPr>
          <a:xfrm>
            <a:off x="224175" y="1250675"/>
            <a:ext cx="2890799" cy="17580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marL="457200" lvl="0" indent="-228600" rtl="0">
              <a:spcBef>
                <a:spcPts val="0"/>
              </a:spcBef>
              <a:buClr>
                <a:schemeClr val="dk1"/>
              </a:buClr>
              <a:buAutoNum type="arabicPeriod"/>
            </a:pPr>
            <a:r>
              <a:rPr lang="en">
                <a:solidFill>
                  <a:schemeClr val="dk1"/>
                </a:solidFill>
              </a:rPr>
              <a:t>Lee el texto</a:t>
            </a:r>
          </a:p>
          <a:p>
            <a:pPr marL="457200" lvl="0" indent="-228600" rtl="0">
              <a:spcBef>
                <a:spcPts val="0"/>
              </a:spcBef>
              <a:buClr>
                <a:schemeClr val="dk1"/>
              </a:buClr>
              <a:buAutoNum type="arabicPeriod"/>
            </a:pPr>
            <a:r>
              <a:rPr lang="en">
                <a:solidFill>
                  <a:schemeClr val="dk1"/>
                </a:solidFill>
              </a:rPr>
              <a:t>IDENTIFICAR. Línea inferior de empuje, tracción círculo</a:t>
            </a:r>
          </a:p>
          <a:p>
            <a:pPr marL="457200" lvl="0" indent="-228600" rtl="0">
              <a:spcBef>
                <a:spcPts val="0"/>
              </a:spcBef>
              <a:buClr>
                <a:schemeClr val="dk1"/>
              </a:buClr>
              <a:buAutoNum type="arabicPeriod"/>
            </a:pPr>
            <a:r>
              <a:rPr lang="en">
                <a:solidFill>
                  <a:schemeClr val="dk1"/>
                </a:solidFill>
              </a:rPr>
              <a:t>EXPLIQUE. ¿por qué representar un factor de ampliación o reducción</a:t>
            </a:r>
          </a:p>
        </p:txBody>
      </p:sp>
      <p:sp>
        <p:nvSpPr>
          <p:cNvPr id="97" name="Shape 97"/>
          <p:cNvSpPr/>
          <p:nvPr/>
        </p:nvSpPr>
        <p:spPr>
          <a:xfrm>
            <a:off x="120900" y="4967275"/>
            <a:ext cx="8902200" cy="1297799"/>
          </a:xfrm>
          <a:prstGeom prst="rect">
            <a:avLst/>
          </a:prstGeom>
          <a:solidFill>
            <a:srgbClr val="9FC5E8"/>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lvl="0" indent="387350" rtl="0">
              <a:spcBef>
                <a:spcPts val="0"/>
              </a:spcBef>
              <a:buClr>
                <a:schemeClr val="dk1"/>
              </a:buClr>
              <a:buSzPct val="45833"/>
              <a:buFont typeface="Arial"/>
              <a:buNone/>
            </a:pPr>
            <a:r>
              <a:rPr lang="en" sz="2400"/>
              <a:t>I (subrayado / círculo) como (factor / push pull).</a:t>
            </a:r>
          </a:p>
          <a:p>
            <a:pPr lvl="0" indent="457200" rtl="0">
              <a:spcBef>
                <a:spcPts val="0"/>
              </a:spcBef>
              <a:buNone/>
            </a:pPr>
            <a:r>
              <a:rPr lang="en" sz="2400"/>
              <a:t>Representa un (/ factor de empuje y tiro) porque _______.</a:t>
            </a:r>
          </a:p>
        </p:txBody>
      </p:sp>
      <p:sp>
        <p:nvSpPr>
          <p:cNvPr id="98" name="Shape 98"/>
          <p:cNvSpPr/>
          <p:nvPr/>
        </p:nvSpPr>
        <p:spPr>
          <a:xfrm>
            <a:off x="224175" y="2264462"/>
            <a:ext cx="6383100" cy="2501400"/>
          </a:xfrm>
          <a:prstGeom prst="rect">
            <a:avLst/>
          </a:prstGeom>
          <a:solidFill>
            <a:srgbClr val="93C47D"/>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None/>
            </a:pPr>
            <a:r>
              <a:rPr lang="en" sz="2400"/>
              <a:t>Subrayé "perseguidos" puritanos como un factor de empuje. Que representan un factor de empuje debido a que los colonos estaban siendo castigados por su religión en Inglaterra y necesitaban un lugar donde podían practicar libremente.</a:t>
            </a:r>
            <a:r>
              <a:rPr lang="en" sz="2400" b="1"/>
              <a:t> </a:t>
            </a:r>
          </a:p>
        </p:txBody>
      </p:sp>
      <p:cxnSp>
        <p:nvCxnSpPr>
          <p:cNvPr id="99" name="Shape 99"/>
          <p:cNvCxnSpPr/>
          <p:nvPr/>
        </p:nvCxnSpPr>
        <p:spPr>
          <a:xfrm>
            <a:off x="3362350" y="2051350"/>
            <a:ext cx="2725500" cy="11700"/>
          </a:xfrm>
          <a:prstGeom prst="straightConnector1">
            <a:avLst/>
          </a:prstGeom>
          <a:noFill/>
          <a:ln w="19050" cap="flat" cmpd="sng">
            <a:solidFill>
              <a:schemeClr val="dk2"/>
            </a:solidFill>
            <a:prstDash val="solid"/>
            <a:round/>
            <a:headEnd type="none" w="lg" len="lg"/>
            <a:tailEnd type="none" w="lg" len="lg"/>
          </a:ln>
        </p:spPr>
      </p:cxnSp>
      <p:sp>
        <p:nvSpPr>
          <p:cNvPr id="100" name="Shape 100"/>
          <p:cNvSpPr txBox="1"/>
          <p:nvPr/>
        </p:nvSpPr>
        <p:spPr>
          <a:xfrm>
            <a:off x="5654050" y="463750"/>
            <a:ext cx="3454200" cy="713400"/>
          </a:xfrm>
          <a:prstGeom prst="rect">
            <a:avLst/>
          </a:prstGeom>
          <a:noFill/>
          <a:ln w="9525" cap="flat" cmpd="sng">
            <a:solidFill>
              <a:srgbClr val="FF0000"/>
            </a:solidFill>
            <a:prstDash val="solid"/>
            <a:round/>
            <a:headEnd type="none" w="med" len="med"/>
            <a:tailEnd type="none" w="med" len="med"/>
          </a:ln>
        </p:spPr>
        <p:txBody>
          <a:bodyPr lIns="91425" tIns="91425" rIns="91425" bIns="91425" anchor="ctr" anchorCtr="0">
            <a:noAutofit/>
          </a:bodyPr>
          <a:lstStyle/>
          <a:p>
            <a:pPr lvl="0" rtl="0">
              <a:spcBef>
                <a:spcPts val="600"/>
              </a:spcBef>
              <a:buNone/>
            </a:pPr>
            <a:r>
              <a:rPr lang="en" sz="1200" b="1">
                <a:solidFill>
                  <a:schemeClr val="dk1"/>
                </a:solidFill>
              </a:rPr>
              <a:t>Perseguido - sujeto (persona) a la hostilidad y malos tratos, sobre todo a causa de su raza o creencias políticas o religiosas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1000"/>
                                        <p:tgtEl>
                                          <p:spTgt spid="9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8"/>
                                        </p:tgtEl>
                                        <p:attrNameLst>
                                          <p:attrName>style.visibility</p:attrName>
                                        </p:attrNameLst>
                                      </p:cBhvr>
                                      <p:to>
                                        <p:strVal val="visible"/>
                                      </p:to>
                                    </p:set>
                                    <p:animEffect transition="in" filter="fade">
                                      <p:cBhvr>
                                        <p:cTn id="12" dur="10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104"/>
        <p:cNvGrpSpPr/>
        <p:nvPr/>
      </p:nvGrpSpPr>
      <p:grpSpPr>
        <a:xfrm>
          <a:off x="0" y="0"/>
          <a:ext cx="0" cy="0"/>
          <a:chOff x="0" y="0"/>
          <a:chExt cx="0" cy="0"/>
        </a:xfrm>
      </p:grpSpPr>
      <p:sp>
        <p:nvSpPr>
          <p:cNvPr id="105" name="Shape 105"/>
          <p:cNvSpPr txBox="1">
            <a:spLocks noGrp="1"/>
          </p:cNvSpPr>
          <p:nvPr>
            <p:ph type="title"/>
          </p:nvPr>
        </p:nvSpPr>
        <p:spPr>
          <a:xfrm>
            <a:off x="120900" y="704550"/>
            <a:ext cx="2643600" cy="488400"/>
          </a:xfrm>
          <a:prstGeom prst="rect">
            <a:avLst/>
          </a:prstGeom>
        </p:spPr>
        <p:txBody>
          <a:bodyPr lIns="91425" tIns="91425" rIns="91425" bIns="91425" anchor="b" anchorCtr="0">
            <a:noAutofit/>
          </a:bodyPr>
          <a:lstStyle/>
          <a:p>
            <a:pPr lvl="0" rtl="0">
              <a:spcBef>
                <a:spcPts val="0"/>
              </a:spcBef>
              <a:buNone/>
            </a:pPr>
            <a:r>
              <a:rPr lang="en" sz="2400"/>
              <a:t>Skill- YOU DO </a:t>
            </a:r>
          </a:p>
        </p:txBody>
      </p:sp>
      <p:sp>
        <p:nvSpPr>
          <p:cNvPr id="106" name="Shape 106"/>
          <p:cNvSpPr txBox="1">
            <a:spLocks noGrp="1"/>
          </p:cNvSpPr>
          <p:nvPr>
            <p:ph type="body" idx="1"/>
          </p:nvPr>
        </p:nvSpPr>
        <p:spPr>
          <a:xfrm>
            <a:off x="3309600" y="989900"/>
            <a:ext cx="5713500" cy="3717900"/>
          </a:xfrm>
          <a:prstGeom prst="rect">
            <a:avLst/>
          </a:prstGeom>
        </p:spPr>
        <p:txBody>
          <a:bodyPr lIns="91425" tIns="91425" rIns="91425" bIns="91425" anchor="t" anchorCtr="0">
            <a:noAutofit/>
          </a:bodyPr>
          <a:lstStyle/>
          <a:p>
            <a:pPr lvl="0">
              <a:spcBef>
                <a:spcPts val="0"/>
              </a:spcBef>
              <a:buClr>
                <a:schemeClr val="dk1"/>
              </a:buClr>
              <a:buSzPct val="45833"/>
              <a:buFont typeface="Arial"/>
              <a:buNone/>
            </a:pPr>
            <a:r>
              <a:rPr lang="en" sz="2400" b="1" u="sng"/>
              <a:t>Rhode Island:</a:t>
            </a:r>
          </a:p>
          <a:p>
            <a:pPr lvl="0" rtl="0">
              <a:spcBef>
                <a:spcPts val="0"/>
              </a:spcBef>
              <a:buNone/>
            </a:pPr>
            <a:r>
              <a:rPr lang="en" sz="2400" b="1"/>
              <a:t>Rhode Island fue fundada por el ministro puritano Roger Williams. Williams cree que la gente debe ser libre para seguir su conciencia en materia religiosa. En su opinión, la iglesia y el gobierno deben estar completamente separadas.</a:t>
            </a:r>
          </a:p>
        </p:txBody>
      </p:sp>
      <p:sp>
        <p:nvSpPr>
          <p:cNvPr id="107" name="Shape 107"/>
          <p:cNvSpPr txBox="1"/>
          <p:nvPr/>
        </p:nvSpPr>
        <p:spPr>
          <a:xfrm>
            <a:off x="224175" y="1250675"/>
            <a:ext cx="2890799" cy="17580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marL="457200" lvl="0" indent="-228600" rtl="0">
              <a:spcBef>
                <a:spcPts val="0"/>
              </a:spcBef>
              <a:buClr>
                <a:schemeClr val="dk1"/>
              </a:buClr>
              <a:buAutoNum type="arabicPeriod"/>
            </a:pPr>
            <a:r>
              <a:rPr lang="en">
                <a:solidFill>
                  <a:schemeClr val="dk1"/>
                </a:solidFill>
              </a:rPr>
              <a:t>Lee el texto</a:t>
            </a:r>
          </a:p>
          <a:p>
            <a:pPr marL="457200" lvl="0" indent="-228600" rtl="0">
              <a:spcBef>
                <a:spcPts val="0"/>
              </a:spcBef>
              <a:buClr>
                <a:schemeClr val="dk1"/>
              </a:buClr>
              <a:buAutoNum type="arabicPeriod"/>
            </a:pPr>
            <a:r>
              <a:rPr lang="en">
                <a:solidFill>
                  <a:schemeClr val="dk1"/>
                </a:solidFill>
              </a:rPr>
              <a:t>IDENTIFICAR. Línea inferior de empuje, tracción círculo</a:t>
            </a:r>
          </a:p>
          <a:p>
            <a:pPr marL="457200" lvl="0" indent="-228600" rtl="0">
              <a:spcBef>
                <a:spcPts val="0"/>
              </a:spcBef>
              <a:buClr>
                <a:schemeClr val="dk1"/>
              </a:buClr>
              <a:buAutoNum type="arabicPeriod"/>
            </a:pPr>
            <a:r>
              <a:rPr lang="en">
                <a:solidFill>
                  <a:schemeClr val="dk1"/>
                </a:solidFill>
              </a:rPr>
              <a:t>EXPLIQUE. ¿por qué representar un factor de ampliación o reducción</a:t>
            </a:r>
          </a:p>
        </p:txBody>
      </p:sp>
      <p:sp>
        <p:nvSpPr>
          <p:cNvPr id="108" name="Shape 108"/>
          <p:cNvSpPr/>
          <p:nvPr/>
        </p:nvSpPr>
        <p:spPr>
          <a:xfrm>
            <a:off x="120900" y="4967275"/>
            <a:ext cx="8902200" cy="1297799"/>
          </a:xfrm>
          <a:prstGeom prst="rect">
            <a:avLst/>
          </a:prstGeom>
          <a:solidFill>
            <a:srgbClr val="9FC5E8"/>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lvl="0" indent="387350" rtl="0">
              <a:spcBef>
                <a:spcPts val="0"/>
              </a:spcBef>
              <a:buClr>
                <a:schemeClr val="dk1"/>
              </a:buClr>
              <a:buSzPct val="45833"/>
              <a:buFont typeface="Arial"/>
              <a:buNone/>
            </a:pPr>
            <a:r>
              <a:rPr lang="en" sz="2400"/>
              <a:t>I (subrayado / círculo) como (factor / push pull).</a:t>
            </a:r>
          </a:p>
          <a:p>
            <a:pPr lvl="0" indent="457200" rtl="0">
              <a:spcBef>
                <a:spcPts val="0"/>
              </a:spcBef>
              <a:buNone/>
            </a:pPr>
            <a:r>
              <a:rPr lang="en" sz="2400"/>
              <a:t>Representa un (/ factor de empuje y tiro) porque _______.</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112"/>
        <p:cNvGrpSpPr/>
        <p:nvPr/>
      </p:nvGrpSpPr>
      <p:grpSpPr>
        <a:xfrm>
          <a:off x="0" y="0"/>
          <a:ext cx="0" cy="0"/>
          <a:chOff x="0" y="0"/>
          <a:chExt cx="0" cy="0"/>
        </a:xfrm>
      </p:grpSpPr>
      <p:sp>
        <p:nvSpPr>
          <p:cNvPr id="113" name="Shape 113"/>
          <p:cNvSpPr txBox="1">
            <a:spLocks noGrp="1"/>
          </p:cNvSpPr>
          <p:nvPr>
            <p:ph type="title"/>
          </p:nvPr>
        </p:nvSpPr>
        <p:spPr>
          <a:xfrm>
            <a:off x="115000" y="392400"/>
            <a:ext cx="4281600" cy="479400"/>
          </a:xfrm>
          <a:prstGeom prst="rect">
            <a:avLst/>
          </a:prstGeom>
        </p:spPr>
        <p:txBody>
          <a:bodyPr lIns="91425" tIns="91425" rIns="91425" bIns="91425" anchor="b" anchorCtr="0">
            <a:noAutofit/>
          </a:bodyPr>
          <a:lstStyle/>
          <a:p>
            <a:pPr lvl="0" rtl="0">
              <a:spcBef>
                <a:spcPts val="0"/>
              </a:spcBef>
              <a:buNone/>
            </a:pPr>
            <a:r>
              <a:rPr lang="en" sz="2400"/>
              <a:t>Skill- Independent Practice. </a:t>
            </a:r>
          </a:p>
        </p:txBody>
      </p:sp>
      <p:sp>
        <p:nvSpPr>
          <p:cNvPr id="114" name="Shape 114"/>
          <p:cNvSpPr txBox="1">
            <a:spLocks noGrp="1"/>
          </p:cNvSpPr>
          <p:nvPr>
            <p:ph type="body" idx="1"/>
          </p:nvPr>
        </p:nvSpPr>
        <p:spPr>
          <a:xfrm>
            <a:off x="3114975" y="774000"/>
            <a:ext cx="6029100" cy="4596000"/>
          </a:xfrm>
          <a:prstGeom prst="rect">
            <a:avLst/>
          </a:prstGeom>
        </p:spPr>
        <p:txBody>
          <a:bodyPr lIns="91425" tIns="91425" rIns="91425" bIns="91425" anchor="t" anchorCtr="0">
            <a:noAutofit/>
          </a:bodyPr>
          <a:lstStyle/>
          <a:p>
            <a:pPr lvl="0">
              <a:spcBef>
                <a:spcPts val="0"/>
              </a:spcBef>
              <a:buClr>
                <a:schemeClr val="dk1"/>
              </a:buClr>
              <a:buSzPct val="45833"/>
              <a:buFont typeface="Arial"/>
              <a:buNone/>
            </a:pPr>
            <a:r>
              <a:rPr lang="en" sz="2400" b="1" u="sng"/>
              <a:t>Nueva York:</a:t>
            </a:r>
          </a:p>
          <a:p>
            <a:pPr lvl="0">
              <a:spcBef>
                <a:spcPts val="0"/>
              </a:spcBef>
              <a:buClr>
                <a:schemeClr val="dk1"/>
              </a:buClr>
              <a:buSzPct val="45833"/>
              <a:buFont typeface="Arial"/>
              <a:buNone/>
            </a:pPr>
            <a:r>
              <a:rPr lang="en" sz="2400" b="1"/>
              <a:t>En 1664 una flota Inglés tomó el control del puerto de Nueva Amsterdam preciado de los holandeses. El rey Carlos II le dio el control de la nueva colonia a su hermano que le cambió el nombre de Nueva York. Los colonos fueron impulsados por el deseo de riqueza haciendo de Nueva York una de las de más rápido crecimiento en los puertos comerciales colonias americanas de Inglaterra.</a:t>
            </a:r>
          </a:p>
          <a:p>
            <a:pPr lvl="0" rtl="0">
              <a:spcBef>
                <a:spcPts val="0"/>
              </a:spcBef>
              <a:buNone/>
            </a:pPr>
            <a:endParaRPr sz="2400" b="1" u="sng"/>
          </a:p>
        </p:txBody>
      </p:sp>
      <p:sp>
        <p:nvSpPr>
          <p:cNvPr id="115" name="Shape 115"/>
          <p:cNvSpPr txBox="1"/>
          <p:nvPr/>
        </p:nvSpPr>
        <p:spPr>
          <a:xfrm>
            <a:off x="224175" y="1250675"/>
            <a:ext cx="2890799" cy="17580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marL="457200" lvl="0" indent="-228600" rtl="0">
              <a:spcBef>
                <a:spcPts val="0"/>
              </a:spcBef>
              <a:buClr>
                <a:schemeClr val="dk1"/>
              </a:buClr>
              <a:buAutoNum type="arabicPeriod"/>
            </a:pPr>
            <a:r>
              <a:rPr lang="en">
                <a:solidFill>
                  <a:schemeClr val="dk1"/>
                </a:solidFill>
              </a:rPr>
              <a:t>Lee el texto</a:t>
            </a:r>
          </a:p>
          <a:p>
            <a:pPr marL="457200" lvl="0" indent="-228600" rtl="0">
              <a:spcBef>
                <a:spcPts val="0"/>
              </a:spcBef>
              <a:buClr>
                <a:schemeClr val="dk1"/>
              </a:buClr>
              <a:buAutoNum type="arabicPeriod"/>
            </a:pPr>
            <a:r>
              <a:rPr lang="en">
                <a:solidFill>
                  <a:schemeClr val="dk1"/>
                </a:solidFill>
              </a:rPr>
              <a:t>IDENTIFICAR. Línea inferior de empuje, tracción círculo</a:t>
            </a:r>
          </a:p>
          <a:p>
            <a:pPr marL="457200" lvl="0" indent="-228600" rtl="0">
              <a:spcBef>
                <a:spcPts val="0"/>
              </a:spcBef>
              <a:buClr>
                <a:schemeClr val="dk1"/>
              </a:buClr>
              <a:buAutoNum type="arabicPeriod"/>
            </a:pPr>
            <a:r>
              <a:rPr lang="en">
                <a:solidFill>
                  <a:schemeClr val="dk1"/>
                </a:solidFill>
              </a:rPr>
              <a:t>EXPLIQUE. ¿por qué representar un factor de ampliación o reducción</a:t>
            </a:r>
          </a:p>
        </p:txBody>
      </p:sp>
      <p:sp>
        <p:nvSpPr>
          <p:cNvPr id="116" name="Shape 116"/>
          <p:cNvSpPr/>
          <p:nvPr/>
        </p:nvSpPr>
        <p:spPr>
          <a:xfrm>
            <a:off x="120900" y="5430325"/>
            <a:ext cx="8902200" cy="1297800"/>
          </a:xfrm>
          <a:prstGeom prst="rect">
            <a:avLst/>
          </a:prstGeom>
          <a:solidFill>
            <a:srgbClr val="9FC5E8"/>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lvl="0" indent="387350" rtl="0">
              <a:spcBef>
                <a:spcPts val="0"/>
              </a:spcBef>
              <a:buClr>
                <a:schemeClr val="dk1"/>
              </a:buClr>
              <a:buSzPct val="45833"/>
              <a:buFont typeface="Arial"/>
              <a:buNone/>
            </a:pPr>
            <a:r>
              <a:rPr lang="en" sz="2400"/>
              <a:t>I (subrayado / círculo) como (factor / push pull).</a:t>
            </a:r>
          </a:p>
          <a:p>
            <a:pPr lvl="0" indent="457200" rtl="0">
              <a:spcBef>
                <a:spcPts val="0"/>
              </a:spcBef>
              <a:buNone/>
            </a:pPr>
            <a:r>
              <a:rPr lang="en" sz="2400"/>
              <a:t>Representa un (/ factor de empuje y tiro) porque _______.</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120"/>
        <p:cNvGrpSpPr/>
        <p:nvPr/>
      </p:nvGrpSpPr>
      <p:grpSpPr>
        <a:xfrm>
          <a:off x="0" y="0"/>
          <a:ext cx="0" cy="0"/>
          <a:chOff x="0" y="0"/>
          <a:chExt cx="0" cy="0"/>
        </a:xfrm>
      </p:grpSpPr>
      <p:sp>
        <p:nvSpPr>
          <p:cNvPr id="121" name="Shape 121"/>
          <p:cNvSpPr txBox="1">
            <a:spLocks noGrp="1"/>
          </p:cNvSpPr>
          <p:nvPr>
            <p:ph type="title"/>
          </p:nvPr>
        </p:nvSpPr>
        <p:spPr>
          <a:xfrm>
            <a:off x="457200" y="274637"/>
            <a:ext cx="8229600" cy="1143299"/>
          </a:xfrm>
          <a:prstGeom prst="rect">
            <a:avLst/>
          </a:prstGeom>
        </p:spPr>
        <p:txBody>
          <a:bodyPr lIns="91425" tIns="91425" rIns="91425" bIns="91425" anchor="b" anchorCtr="0">
            <a:noAutofit/>
          </a:bodyPr>
          <a:lstStyle/>
          <a:p>
            <a:pPr lvl="0">
              <a:spcBef>
                <a:spcPts val="0"/>
              </a:spcBef>
              <a:buNone/>
            </a:pPr>
            <a:r>
              <a:rPr lang="en"/>
              <a:t>Cierre</a:t>
            </a:r>
          </a:p>
        </p:txBody>
      </p:sp>
      <p:sp>
        <p:nvSpPr>
          <p:cNvPr id="122" name="Shape 122"/>
          <p:cNvSpPr txBox="1">
            <a:spLocks noGrp="1"/>
          </p:cNvSpPr>
          <p:nvPr>
            <p:ph type="body" idx="1"/>
          </p:nvPr>
        </p:nvSpPr>
        <p:spPr>
          <a:xfrm>
            <a:off x="457200" y="1591100"/>
            <a:ext cx="8229600" cy="4967700"/>
          </a:xfrm>
          <a:prstGeom prst="rect">
            <a:avLst/>
          </a:prstGeom>
        </p:spPr>
        <p:txBody>
          <a:bodyPr lIns="91425" tIns="91425" rIns="91425" bIns="91425" anchor="t" anchorCtr="0">
            <a:noAutofit/>
          </a:bodyPr>
          <a:lstStyle/>
          <a:p>
            <a:pPr lvl="0">
              <a:spcBef>
                <a:spcPts val="0"/>
              </a:spcBef>
              <a:buClr>
                <a:schemeClr val="dk1"/>
              </a:buClr>
              <a:buSzPct val="36666"/>
              <a:buFont typeface="Arial"/>
              <a:buNone/>
            </a:pPr>
            <a:r>
              <a:rPr lang="en"/>
              <a:t>Identificar los factores de empuje para los colonos ingleses.</a:t>
            </a:r>
          </a:p>
          <a:p>
            <a:pPr lvl="0">
              <a:spcBef>
                <a:spcPts val="0"/>
              </a:spcBef>
              <a:buClr>
                <a:schemeClr val="dk1"/>
              </a:buClr>
              <a:buSzPct val="36666"/>
              <a:buFont typeface="Arial"/>
              <a:buNone/>
            </a:pPr>
            <a:endParaRPr/>
          </a:p>
          <a:p>
            <a:pPr lvl="0">
              <a:spcBef>
                <a:spcPts val="0"/>
              </a:spcBef>
              <a:buClr>
                <a:schemeClr val="dk1"/>
              </a:buClr>
              <a:buSzPct val="36666"/>
              <a:buFont typeface="Arial"/>
              <a:buNone/>
            </a:pPr>
            <a:endParaRPr/>
          </a:p>
          <a:p>
            <a:pPr lvl="0">
              <a:spcBef>
                <a:spcPts val="0"/>
              </a:spcBef>
              <a:buNone/>
            </a:pPr>
            <a:r>
              <a:rPr lang="en"/>
              <a:t>Identificar los factores de atracción de colonos ingleses.</a:t>
            </a:r>
          </a:p>
        </p:txBody>
      </p:sp>
    </p:spTree>
  </p:cSld>
  <p:clrMapOvr>
    <a:masterClrMapping/>
  </p:clrMapOvr>
</p:sld>
</file>

<file path=ppt/theme/theme1.xml><?xml version="1.0" encoding="utf-8"?>
<a:theme xmlns:a="http://schemas.openxmlformats.org/drawingml/2006/main" name="light-gradien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850</Words>
  <Application>Microsoft Office PowerPoint</Application>
  <PresentationFormat>On-screen Show (4:3)</PresentationFormat>
  <Paragraphs>76</Paragraphs>
  <Slides>11</Slides>
  <Notes>11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11</vt:i4>
      </vt:variant>
    </vt:vector>
  </HeadingPairs>
  <TitlesOfParts>
    <vt:vector size="13" baseType="lpstr">
      <vt:lpstr>Arial</vt:lpstr>
      <vt:lpstr>light-gradient</vt:lpstr>
      <vt:lpstr>Jueves, 01 de septiembre 2016</vt:lpstr>
      <vt:lpstr>Objetivo de hoy</vt:lpstr>
      <vt:lpstr>Conocimiento previo </vt:lpstr>
      <vt:lpstr>Concepto</vt:lpstr>
      <vt:lpstr>Concepto</vt:lpstr>
      <vt:lpstr>Habilidad</vt:lpstr>
      <vt:lpstr>Skill- I DO </vt:lpstr>
      <vt:lpstr>Skill- WE DO </vt:lpstr>
      <vt:lpstr>Skill- YOU DO </vt:lpstr>
      <vt:lpstr>Skill- Independent Practice. </vt:lpstr>
      <vt:lpstr>Cierre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Jueves, 01 de septiembre 2016</dc:title>
  <dc:creator>Terrilyn</dc:creator>
  <cp:lastModifiedBy>Microsoft account</cp:lastModifiedBy>
  <cp:revision>1</cp:revision>
  <dcterms:modified xsi:type="dcterms:W3CDTF">2016-11-13T09:56:47Z</dcterms:modified>
</cp:coreProperties>
</file>